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7">
  <p:sldMasterIdLst>
    <p:sldMasterId id="2147483702" r:id="rId1"/>
  </p:sldMasterIdLst>
  <p:notesMasterIdLst>
    <p:notesMasterId r:id="rId24"/>
  </p:notesMasterIdLst>
  <p:handoutMasterIdLst>
    <p:handoutMasterId r:id="rId25"/>
  </p:handoutMasterIdLst>
  <p:sldIdLst>
    <p:sldId id="303" r:id="rId2"/>
    <p:sldId id="257" r:id="rId3"/>
    <p:sldId id="295" r:id="rId4"/>
    <p:sldId id="321" r:id="rId5"/>
    <p:sldId id="298" r:id="rId6"/>
    <p:sldId id="300" r:id="rId7"/>
    <p:sldId id="299" r:id="rId8"/>
    <p:sldId id="270" r:id="rId9"/>
    <p:sldId id="269" r:id="rId10"/>
    <p:sldId id="268" r:id="rId11"/>
    <p:sldId id="308" r:id="rId12"/>
    <p:sldId id="301" r:id="rId13"/>
    <p:sldId id="285" r:id="rId14"/>
    <p:sldId id="296" r:id="rId15"/>
    <p:sldId id="320" r:id="rId16"/>
    <p:sldId id="290" r:id="rId17"/>
    <p:sldId id="287" r:id="rId18"/>
    <p:sldId id="322" r:id="rId19"/>
    <p:sldId id="314" r:id="rId20"/>
    <p:sldId id="275" r:id="rId21"/>
    <p:sldId id="315" r:id="rId22"/>
    <p:sldId id="294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n Snyder" initials="" lastIdx="21" clrIdx="0"/>
  <p:cmAuthor id="1" name="westert1" initials="w" lastIdx="21" clrIdx="1"/>
  <p:cmAuthor id="2" name="Jon Snyder" initials="JS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86978" autoAdjust="0"/>
  </p:normalViewPr>
  <p:slideViewPr>
    <p:cSldViewPr>
      <p:cViewPr varScale="1">
        <p:scale>
          <a:sx n="102" d="100"/>
          <a:sy n="102" d="100"/>
        </p:scale>
        <p:origin x="-5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88" y="133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0565913-19B9-48A7-AEA1-084C7F12C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193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ED756078-FBB8-4003-9977-DA3570FC1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7164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56078-FBB8-4003-9977-DA3570FC1F8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697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09F2EF-A99B-487C-B3A8-FB9B404FC4E8}" type="slidenum">
              <a:rPr lang="en-US" smtClean="0">
                <a:latin typeface="Times New Roman" pitchFamily="18" charset="0"/>
              </a:rPr>
              <a:pPr/>
              <a:t>13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01730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0" hangingPunct="0"/>
            <a:endParaRPr lang="en-US" dirty="0"/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207" tIns="45295" rIns="92207" bIns="45295" anchor="b"/>
          <a:lstStyle/>
          <a:p>
            <a:pPr algn="r" eaLnBrk="0" hangingPunct="0"/>
            <a:r>
              <a:rPr lang="en-US" sz="1200" dirty="0"/>
              <a:t>2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0" hangingPunct="0"/>
            <a:endParaRPr lang="en-US" dirty="0"/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0" hangingPunct="0"/>
            <a:endParaRPr lang="en-US" dirty="0"/>
          </a:p>
        </p:txBody>
      </p:sp>
      <p:sp>
        <p:nvSpPr>
          <p:cNvPr id="2017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201735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207" tIns="45295" rIns="92207" bIns="45295"/>
          <a:lstStyle/>
          <a:p>
            <a:endParaRPr lang="en-US" sz="24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0899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240DB41-FE14-4689-997B-9BC573CCB697}" type="slidenum">
              <a:rPr lang="en-US" smtClean="0">
                <a:latin typeface="Times New Roman" pitchFamily="18" charset="0"/>
              </a:rPr>
              <a:pPr/>
              <a:t>14</a:t>
            </a:fld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1380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09F2EF-A99B-487C-B3A8-FB9B404FC4E8}" type="slidenum">
              <a:rPr lang="en-US" smtClean="0">
                <a:latin typeface="Times New Roman" pitchFamily="18" charset="0"/>
              </a:rPr>
              <a:pPr/>
              <a:t>15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01730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0" hangingPunct="0"/>
            <a:endParaRPr lang="en-US" dirty="0"/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207" tIns="45295" rIns="92207" bIns="45295" anchor="b"/>
          <a:lstStyle/>
          <a:p>
            <a:pPr algn="r" eaLnBrk="0" hangingPunct="0"/>
            <a:r>
              <a:rPr lang="en-US" sz="1200" dirty="0"/>
              <a:t>2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0" hangingPunct="0"/>
            <a:endParaRPr lang="en-US" dirty="0"/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0" hangingPunct="0"/>
            <a:endParaRPr lang="en-US" dirty="0"/>
          </a:p>
        </p:txBody>
      </p:sp>
      <p:sp>
        <p:nvSpPr>
          <p:cNvPr id="2017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201735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207" tIns="45295" rIns="92207" bIns="45295"/>
          <a:lstStyle/>
          <a:p>
            <a:endParaRPr lang="en-US" sz="24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512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FD28563-5C84-43C0-8526-DFA83EF9F19C}" type="slidenum">
              <a:rPr lang="en-US" smtClean="0">
                <a:latin typeface="Times New Roman" pitchFamily="18" charset="0"/>
              </a:rPr>
              <a:pPr/>
              <a:t>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05826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0" hangingPunct="0"/>
            <a:endParaRPr lang="en-US"/>
          </a:p>
        </p:txBody>
      </p:sp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207" tIns="45295" rIns="92207" bIns="45295" anchor="b"/>
          <a:lstStyle/>
          <a:p>
            <a:pPr algn="r" eaLnBrk="0" hangingPunct="0"/>
            <a:r>
              <a:rPr lang="en-US" sz="1200"/>
              <a:t>5</a:t>
            </a:r>
          </a:p>
        </p:txBody>
      </p:sp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0" hangingPunct="0"/>
            <a:endParaRPr lang="en-US"/>
          </a:p>
        </p:txBody>
      </p:sp>
      <p:sp>
        <p:nvSpPr>
          <p:cNvPr id="205829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0" hangingPunct="0"/>
            <a:endParaRPr lang="en-US"/>
          </a:p>
        </p:txBody>
      </p:sp>
      <p:sp>
        <p:nvSpPr>
          <p:cNvPr id="205830" name="Rectangle 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207" tIns="45295" rIns="92207" bIns="45295"/>
          <a:lstStyle/>
          <a:p>
            <a:endParaRPr lang="en-US" sz="2000" dirty="0" smtClean="0">
              <a:latin typeface="Times New Roman" pitchFamily="18" charset="0"/>
            </a:endParaRPr>
          </a:p>
        </p:txBody>
      </p:sp>
      <p:sp>
        <p:nvSpPr>
          <p:cNvPr id="205831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4142046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756A8C0-8EAF-43A2-A0A0-B85653D6DC3E}" type="slidenum">
              <a:rPr lang="en-US" smtClean="0">
                <a:latin typeface="Times New Roman" pitchFamily="18" charset="0"/>
              </a:rPr>
              <a:pPr/>
              <a:t>17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0" hangingPunct="0"/>
            <a:endParaRPr lang="en-US" dirty="0"/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207" tIns="45295" rIns="92207" bIns="45295" anchor="b"/>
          <a:lstStyle/>
          <a:p>
            <a:pPr algn="r" eaLnBrk="0" hangingPunct="0"/>
            <a:r>
              <a:rPr lang="en-US" sz="1200" dirty="0"/>
              <a:t>5</a:t>
            </a:r>
          </a:p>
        </p:txBody>
      </p:sp>
      <p:sp>
        <p:nvSpPr>
          <p:cNvPr id="203780" name="Rectangle 4"/>
          <p:cNvSpPr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0" hangingPunct="0"/>
            <a:endParaRPr lang="en-US" dirty="0"/>
          </a:p>
        </p:txBody>
      </p:sp>
      <p:sp>
        <p:nvSpPr>
          <p:cNvPr id="203781" name="Rectangle 5"/>
          <p:cNvSpPr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0" hangingPunct="0"/>
            <a:endParaRPr lang="en-US" dirty="0"/>
          </a:p>
        </p:txBody>
      </p:sp>
      <p:sp>
        <p:nvSpPr>
          <p:cNvPr id="203782" name="Rectangle 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207" tIns="45295" rIns="92207" bIns="45295"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03783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7632638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>
                <a:ea typeface="ＭＳ Ｐゴシック" pitchFamily="34" charset="-128"/>
              </a:rPr>
              <a:t>Examples of Utilities</a:t>
            </a:r>
          </a:p>
          <a:p>
            <a:pPr lvl="1"/>
            <a:r>
              <a:rPr lang="en-US" b="0" dirty="0" err="1" smtClean="0">
                <a:ea typeface="ＭＳ Ｐゴシック" pitchFamily="34" charset="-128"/>
              </a:rPr>
              <a:t>Unishred</a:t>
            </a:r>
            <a:r>
              <a:rPr lang="en-US" b="0" dirty="0" smtClean="0">
                <a:ea typeface="ＭＳ Ｐゴシック" pitchFamily="34" charset="-128"/>
              </a:rPr>
              <a:t> Pro 3.3.1 (EAL1)</a:t>
            </a:r>
          </a:p>
          <a:p>
            <a:pPr lvl="1"/>
            <a:r>
              <a:rPr lang="en-US" b="0" dirty="0" err="1" smtClean="0">
                <a:ea typeface="ＭＳ Ｐゴシック" pitchFamily="34" charset="-128"/>
              </a:rPr>
              <a:t>BCWipe</a:t>
            </a:r>
            <a:r>
              <a:rPr lang="en-US" b="0" dirty="0" smtClean="0">
                <a:ea typeface="ＭＳ Ｐゴシック" pitchFamily="34" charset="-128"/>
              </a:rPr>
              <a:t> Total </a:t>
            </a:r>
            <a:r>
              <a:rPr lang="en-US" b="0" dirty="0" err="1" smtClean="0">
                <a:ea typeface="ＭＳ Ｐゴシック" pitchFamily="34" charset="-128"/>
              </a:rPr>
              <a:t>WipeOut</a:t>
            </a:r>
            <a:r>
              <a:rPr lang="en-US" b="0" dirty="0" smtClean="0">
                <a:ea typeface="ＭＳ Ｐゴシック" pitchFamily="34" charset="-128"/>
              </a:rPr>
              <a:t> </a:t>
            </a:r>
          </a:p>
          <a:p>
            <a:pPr lvl="1"/>
            <a:r>
              <a:rPr lang="en-US" b="0" dirty="0" smtClean="0">
                <a:ea typeface="ＭＳ Ｐゴシック" pitchFamily="34" charset="-128"/>
              </a:rPr>
              <a:t>White Canyon Wipe Drive (EAL4)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56078-FBB8-4003-9977-DA3570FC1F8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629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73F483-0423-49EF-9E0F-E9A7A31CF49F}" type="slidenum">
              <a:rPr lang="en-US" smtClean="0">
                <a:latin typeface="Times New Roman" pitchFamily="18" charset="0"/>
              </a:rPr>
              <a:pPr/>
              <a:t>20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30738" cy="3473450"/>
          </a:xfrm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0160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56078-FBB8-4003-9977-DA3570FC1F8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906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2C418EB-1501-4CF7-9E2C-3D75ECF7FD39}" type="slidenum">
              <a:rPr lang="en-US" smtClean="0">
                <a:latin typeface="Times New Roman" pitchFamily="18" charset="0"/>
              </a:rPr>
              <a:pPr/>
              <a:t>22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693738"/>
            <a:ext cx="4630738" cy="3473450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448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9EA6E5-BE9C-4449-957B-880D16AB34A2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033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BDF1112-FA18-466F-A731-7D92F41D3734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ln/>
          <a:extLst/>
        </p:spPr>
        <p:txBody>
          <a:bodyPr lIns="92207" tIns="45295" rIns="92207" bIns="45295"/>
          <a:lstStyle/>
          <a:p>
            <a:pPr>
              <a:defRPr/>
            </a:pP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02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0088"/>
            <a:ext cx="4641850" cy="3481387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926842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56078-FBB8-4003-9977-DA3570FC1F8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63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56078-FBB8-4003-9977-DA3570FC1F8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16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4454137-EF46-48A9-8F5F-E3D8CB356D98}" type="slidenum">
              <a:rPr lang="en-US" smtClean="0">
                <a:latin typeface="Times New Roman" pitchFamily="18" charset="0"/>
              </a:rPr>
              <a:pPr/>
              <a:t>8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693738"/>
            <a:ext cx="4630738" cy="3473450"/>
          </a:xfrm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960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91EC9D0-2A65-4560-A8EF-9B17082C7FB2}" type="slidenum">
              <a:rPr lang="en-US" smtClean="0">
                <a:latin typeface="Times New Roman" pitchFamily="18" charset="0"/>
              </a:rPr>
              <a:pPr/>
              <a:t>9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693738"/>
            <a:ext cx="4630738" cy="3473450"/>
          </a:xfrm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70000"/>
              </a:lnSpc>
            </a:pPr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33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41AF58-92BC-47C2-8924-AAC0590F8092}" type="slidenum">
              <a:rPr lang="en-US" smtClean="0">
                <a:latin typeface="Times New Roman" pitchFamily="18" charset="0"/>
              </a:rPr>
              <a:pPr/>
              <a:t>10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693738"/>
            <a:ext cx="4630738" cy="3473450"/>
          </a:xfrm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378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56078-FBB8-4003-9977-DA3570FC1F8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20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1963" y="1700768"/>
            <a:ext cx="8234565" cy="1143000"/>
          </a:xfrm>
        </p:spPr>
        <p:txBody>
          <a:bodyPr anchor="ctr"/>
          <a:lstStyle>
            <a:lvl1pPr algn="ctr" defTabSz="877888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81858" y="2980332"/>
            <a:ext cx="8194774" cy="100854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200">
                <a:effectLst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5052775" y="5370967"/>
            <a:ext cx="3792538" cy="2769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5052775" y="5652182"/>
            <a:ext cx="3792538" cy="24622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2"/>
          </p:nvPr>
        </p:nvSpPr>
        <p:spPr>
          <a:xfrm>
            <a:off x="2868851" y="4108732"/>
            <a:ext cx="3420788" cy="738664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963" y="1354592"/>
            <a:ext cx="8224837" cy="1107996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 sz="2000">
                <a:effectLst/>
              </a:defRPr>
            </a:lvl2pPr>
            <a:lvl3pPr marL="914400" indent="-184150">
              <a:buSzPct val="80000"/>
              <a:defRPr sz="1800">
                <a:effectLst/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3" y="458991"/>
            <a:ext cx="7312025" cy="531812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928" y="2251358"/>
            <a:ext cx="8234160" cy="1477328"/>
          </a:xfrm>
        </p:spPr>
        <p:txBody>
          <a:bodyPr anchor="ctr">
            <a:sp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charset="0"/>
              </a:defRPr>
            </a:lvl1pPr>
          </a:lstStyle>
          <a:p>
            <a:pPr>
              <a:defRPr/>
            </a:pPr>
            <a:fld id="{BD28A0DA-4620-4EF1-8790-BBA0DAA60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057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057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41910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charset="0"/>
              </a:defRPr>
            </a:lvl1pPr>
          </a:lstStyle>
          <a:p>
            <a:pPr>
              <a:defRPr/>
            </a:pPr>
            <a:fld id="{950702CE-927E-43E1-B379-22D01BCBA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1963" y="458788"/>
            <a:ext cx="7312025" cy="531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1963" y="1304925"/>
            <a:ext cx="8234362" cy="1108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10" r:id="rId2"/>
    <p:sldLayoutId id="2147483711" r:id="rId3"/>
    <p:sldLayoutId id="2147483712" r:id="rId4"/>
    <p:sldLayoutId id="2147483713" r:id="rId5"/>
    <p:sldLayoutId id="2147483715" r:id="rId6"/>
    <p:sldLayoutId id="2147483718" r:id="rId7"/>
    <p:sldLayoutId id="2147483719" r:id="rId8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defTabSz="887413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defTabSz="887413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887413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887413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887413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6pPr>
      <a:lvl7pPr marL="9144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7pPr>
      <a:lvl8pPr marL="13716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8pPr>
      <a:lvl9pPr marL="18288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9pPr>
    </p:titleStyle>
    <p:bodyStyle>
      <a:lvl1pPr marL="222250" indent="-222250" algn="l" defTabSz="887413" rtl="0" fontAlgn="base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bg2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615950" indent="-279400" algn="l" defTabSz="887413" rtl="0" fontAlgn="base">
        <a:spcBef>
          <a:spcPct val="20000"/>
        </a:spcBef>
        <a:spcAft>
          <a:spcPct val="0"/>
        </a:spcAft>
        <a:buSzPct val="100000"/>
        <a:buChar char="–"/>
        <a:defRPr sz="2000" b="1">
          <a:solidFill>
            <a:schemeClr val="bg2"/>
          </a:solidFill>
          <a:latin typeface="+mn-lt"/>
          <a:ea typeface="ＭＳ Ｐゴシック" pitchFamily="-112" charset="-128"/>
        </a:defRPr>
      </a:lvl2pPr>
      <a:lvl3pPr marL="920750" indent="-190500" algn="l" defTabSz="887413" rtl="0" fontAlgn="base">
        <a:spcBef>
          <a:spcPct val="20000"/>
        </a:spcBef>
        <a:spcAft>
          <a:spcPct val="0"/>
        </a:spcAft>
        <a:buSzPct val="80000"/>
        <a:buChar char="•"/>
        <a:defRPr b="1">
          <a:solidFill>
            <a:schemeClr val="bg2"/>
          </a:solidFill>
          <a:latin typeface="+mn-lt"/>
          <a:ea typeface="ＭＳ Ｐゴシック" pitchFamily="-112" charset="-128"/>
        </a:defRPr>
      </a:lvl3pPr>
      <a:lvl4pPr marL="1550988" indent="-222250" algn="l" defTabSz="887413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bg2"/>
          </a:solidFill>
          <a:latin typeface="+mn-lt"/>
          <a:ea typeface="ＭＳ Ｐゴシック" pitchFamily="-112" charset="-128"/>
        </a:defRPr>
      </a:lvl4pPr>
      <a:lvl5pPr marL="1993900" indent="-222250" algn="l" defTabSz="887413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2"/>
          </a:solidFill>
          <a:latin typeface="+mn-lt"/>
          <a:ea typeface="ＭＳ Ｐゴシック" pitchFamily="-112" charset="-128"/>
        </a:defRPr>
      </a:lvl5pPr>
      <a:lvl6pPr marL="24511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6pPr>
      <a:lvl7pPr marL="29083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7pPr>
      <a:lvl8pPr marL="33655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8pPr>
      <a:lvl9pPr marL="38227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ss.mil/documents/cdse/ai-job-aid-for-industry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61963" y="685800"/>
            <a:ext cx="8234362" cy="1371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Managing a “Data Spill”</a:t>
            </a:r>
          </a:p>
        </p:txBody>
      </p:sp>
      <p:sp>
        <p:nvSpPr>
          <p:cNvPr id="1536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1000" y="5370513"/>
            <a:ext cx="8464551" cy="830997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Presented by: Randy Riley</a:t>
            </a:r>
          </a:p>
          <a:p>
            <a:pPr algn="ctr">
              <a:spcBef>
                <a:spcPct val="0"/>
              </a:spcBef>
            </a:pPr>
            <a:r>
              <a:rPr lang="en-US" dirty="0">
                <a:ea typeface="ＭＳ Ｐゴシック" pitchFamily="34" charset="-128"/>
              </a:rPr>
              <a:t>Lockheed Martin Missiles and Fire Control </a:t>
            </a:r>
          </a:p>
          <a:p>
            <a:pPr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5364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885320" y="2667000"/>
            <a:ext cx="7781925" cy="147732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Florida Industrial Security Working Group (FISWG) </a:t>
            </a:r>
          </a:p>
          <a:p>
            <a:pPr>
              <a:spcBef>
                <a:spcPct val="0"/>
              </a:spcBef>
            </a:pPr>
            <a:endParaRPr lang="en-US" sz="1800" dirty="0">
              <a:ea typeface="ＭＳ Ｐゴシック" pitchFamily="34" charset="-128"/>
            </a:endParaRPr>
          </a:p>
          <a:p>
            <a:pPr>
              <a:spcBef>
                <a:spcPct val="0"/>
              </a:spcBef>
            </a:pPr>
            <a:r>
              <a:rPr lang="en-US" sz="1800" dirty="0" smtClean="0">
                <a:ea typeface="ＭＳ Ｐゴシック" pitchFamily="34" charset="-128"/>
              </a:rPr>
              <a:t>2015 Fall Training Session</a:t>
            </a:r>
          </a:p>
          <a:p>
            <a:pPr>
              <a:spcBef>
                <a:spcPct val="0"/>
              </a:spcBef>
            </a:pPr>
            <a:r>
              <a:rPr lang="en-US" sz="1800" dirty="0" smtClean="0">
                <a:ea typeface="ＭＳ Ｐゴシック" pitchFamily="34" charset="-128"/>
              </a:rPr>
              <a:t>Orlando, Florida</a:t>
            </a:r>
          </a:p>
          <a:p>
            <a:pPr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September 24, 2015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Inquiry</a:t>
            </a:r>
          </a:p>
        </p:txBody>
      </p:sp>
      <p:sp>
        <p:nvSpPr>
          <p:cNvPr id="186370" name="Rectangle 3"/>
          <p:cNvSpPr>
            <a:spLocks noGrp="1" noChangeArrowheads="1"/>
          </p:cNvSpPr>
          <p:nvPr>
            <p:ph idx="1"/>
          </p:nvPr>
        </p:nvSpPr>
        <p:spPr>
          <a:xfrm>
            <a:off x="461963" y="1354592"/>
            <a:ext cx="8224837" cy="4358116"/>
          </a:xfrm>
        </p:spPr>
        <p:txBody>
          <a:bodyPr/>
          <a:lstStyle/>
          <a:p>
            <a:r>
              <a:rPr lang="en-US" b="0" dirty="0" smtClean="0"/>
              <a:t>Conducted Immediately</a:t>
            </a:r>
          </a:p>
          <a:p>
            <a:r>
              <a:rPr lang="en-US" b="0" dirty="0" smtClean="0"/>
              <a:t>Determine Who, What,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      Where, Why, and How</a:t>
            </a:r>
          </a:p>
          <a:p>
            <a:r>
              <a:rPr lang="en-US" b="0" dirty="0" smtClean="0"/>
              <a:t>Did a loss, compromise, or suspected 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 compromise occur?</a:t>
            </a:r>
          </a:p>
          <a:p>
            <a:pPr marL="336550" lvl="1" indent="0">
              <a:buNone/>
            </a:pPr>
            <a:r>
              <a:rPr lang="en-US" sz="2400" b="0" dirty="0" smtClean="0"/>
              <a:t> - if yes, prepare an initial report</a:t>
            </a:r>
          </a:p>
          <a:p>
            <a:r>
              <a:rPr lang="en-US" b="0" dirty="0" smtClean="0"/>
              <a:t>If no loss/compromise occurred</a:t>
            </a:r>
          </a:p>
          <a:p>
            <a:pPr marL="0" indent="0">
              <a:buNone/>
            </a:pPr>
            <a:r>
              <a:rPr lang="en-US" b="0" dirty="0" smtClean="0"/>
              <a:t>     - document the incident 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     and close the report</a:t>
            </a:r>
          </a:p>
          <a:p>
            <a:pPr marL="0" indent="0">
              <a:buNone/>
            </a:pPr>
            <a:r>
              <a:rPr lang="en-US" b="0" dirty="0" smtClean="0"/>
              <a:t>     - discuss with DSS ISR</a:t>
            </a:r>
          </a:p>
        </p:txBody>
      </p:sp>
      <p:sp>
        <p:nvSpPr>
          <p:cNvPr id="186371" name="Freeform 5"/>
          <p:cNvSpPr>
            <a:spLocks/>
          </p:cNvSpPr>
          <p:nvPr/>
        </p:nvSpPr>
        <p:spPr bwMode="auto">
          <a:xfrm>
            <a:off x="6117042" y="2008702"/>
            <a:ext cx="2667000" cy="1290638"/>
          </a:xfrm>
          <a:custGeom>
            <a:avLst/>
            <a:gdLst>
              <a:gd name="T0" fmla="*/ 0 w 1585"/>
              <a:gd name="T1" fmla="*/ 0 h 813"/>
              <a:gd name="T2" fmla="*/ 2147483647 w 1585"/>
              <a:gd name="T3" fmla="*/ 0 h 813"/>
              <a:gd name="T4" fmla="*/ 2147483647 w 1585"/>
              <a:gd name="T5" fmla="*/ 1192035201 h 813"/>
              <a:gd name="T6" fmla="*/ 1945109807 w 1585"/>
              <a:gd name="T7" fmla="*/ 1192035201 h 813"/>
              <a:gd name="T8" fmla="*/ 772947052 w 1585"/>
              <a:gd name="T9" fmla="*/ 2046367847 h 813"/>
              <a:gd name="T10" fmla="*/ 1361861064 w 1585"/>
              <a:gd name="T11" fmla="*/ 1192035201 h 813"/>
              <a:gd name="T12" fmla="*/ 0 w 1585"/>
              <a:gd name="T13" fmla="*/ 1192035201 h 813"/>
              <a:gd name="T14" fmla="*/ 0 w 1585"/>
              <a:gd name="T15" fmla="*/ 0 h 81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85"/>
              <a:gd name="T25" fmla="*/ 0 h 813"/>
              <a:gd name="T26" fmla="*/ 1585 w 1585"/>
              <a:gd name="T27" fmla="*/ 813 h 81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85" h="813">
                <a:moveTo>
                  <a:pt x="0" y="0"/>
                </a:moveTo>
                <a:lnTo>
                  <a:pt x="1584" y="0"/>
                </a:lnTo>
                <a:lnTo>
                  <a:pt x="1584" y="473"/>
                </a:lnTo>
                <a:lnTo>
                  <a:pt x="687" y="473"/>
                </a:lnTo>
                <a:lnTo>
                  <a:pt x="273" y="812"/>
                </a:lnTo>
                <a:lnTo>
                  <a:pt x="481" y="473"/>
                </a:lnTo>
                <a:lnTo>
                  <a:pt x="0" y="473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6372" name="Rectangle 6"/>
          <p:cNvSpPr>
            <a:spLocks noChangeArrowheads="1"/>
          </p:cNvSpPr>
          <p:nvPr/>
        </p:nvSpPr>
        <p:spPr bwMode="auto">
          <a:xfrm>
            <a:off x="6117042" y="2108939"/>
            <a:ext cx="263683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b="1" dirty="0">
                <a:solidFill>
                  <a:srgbClr val="FF0000"/>
                </a:solidFill>
                <a:latin typeface="Arial" pitchFamily="34" charset="0"/>
              </a:rPr>
              <a:t>What happened?</a:t>
            </a:r>
          </a:p>
        </p:txBody>
      </p:sp>
      <p:sp>
        <p:nvSpPr>
          <p:cNvPr id="186373" name="Rectangle 7"/>
          <p:cNvSpPr>
            <a:spLocks noChangeArrowheads="1"/>
          </p:cNvSpPr>
          <p:nvPr/>
        </p:nvSpPr>
        <p:spPr bwMode="auto">
          <a:xfrm>
            <a:off x="5638800" y="6459901"/>
            <a:ext cx="1577355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 dirty="0">
                <a:latin typeface="Arial" pitchFamily="34" charset="0"/>
              </a:rPr>
              <a:t>NISPOM </a:t>
            </a:r>
            <a:r>
              <a:rPr lang="en-US" sz="1600" b="1" dirty="0" smtClean="0">
                <a:latin typeface="Arial" pitchFamily="34" charset="0"/>
              </a:rPr>
              <a:t>1-303</a:t>
            </a:r>
            <a:endParaRPr lang="en-US" sz="1600" b="1" dirty="0">
              <a:latin typeface="Arial" pitchFamily="34" charset="0"/>
            </a:endParaRPr>
          </a:p>
        </p:txBody>
      </p:sp>
      <p:pic>
        <p:nvPicPr>
          <p:cNvPr id="186374" name="Picture 7" descr="Interagatio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6268" y="3318439"/>
            <a:ext cx="29527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Title 1"/>
          <p:cNvSpPr>
            <a:spLocks noGrp="1"/>
          </p:cNvSpPr>
          <p:nvPr>
            <p:ph type="title"/>
          </p:nvPr>
        </p:nvSpPr>
        <p:spPr>
          <a:xfrm>
            <a:off x="534985" y="179404"/>
            <a:ext cx="7312025" cy="531812"/>
          </a:xfrm>
        </p:spPr>
        <p:txBody>
          <a:bodyPr/>
          <a:lstStyle/>
          <a:p>
            <a:r>
              <a:rPr lang="en-US" dirty="0" smtClean="0"/>
              <a:t>Initial Report</a:t>
            </a:r>
          </a:p>
        </p:txBody>
      </p:sp>
      <p:pic>
        <p:nvPicPr>
          <p:cNvPr id="15667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97482" y="963644"/>
            <a:ext cx="4579011" cy="4572000"/>
          </a:xfrm>
          <a:ln w="28575">
            <a:solidFill>
              <a:schemeClr val="tx2">
                <a:lumMod val="85000"/>
              </a:schemeClr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228599" y="963644"/>
            <a:ext cx="3962399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/>
              <a:t>Timeline for Initial Report</a:t>
            </a:r>
          </a:p>
          <a:p>
            <a:pPr>
              <a:defRPr/>
            </a:pPr>
            <a:endParaRPr lang="en-US" sz="2800" dirty="0" smtClean="0">
              <a:solidFill>
                <a:schemeClr val="bg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2"/>
                </a:solidFill>
              </a:rPr>
              <a:t>Top Secret</a:t>
            </a:r>
            <a:r>
              <a:rPr lang="en-US" dirty="0" smtClean="0"/>
              <a:t>: 24 hours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dirty="0" smtClean="0">
              <a:solidFill>
                <a:schemeClr val="bg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2"/>
                </a:solidFill>
              </a:rPr>
              <a:t>Secret / Confidential</a:t>
            </a:r>
            <a:r>
              <a:rPr lang="en-US" dirty="0" smtClean="0"/>
              <a:t>: 72 hours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Use secure communication channel if available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endParaRPr lang="en-US" b="1" dirty="0"/>
          </a:p>
          <a:p>
            <a:pPr>
              <a:defRPr/>
            </a:pPr>
            <a:endParaRPr lang="en-US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62000" y="5638800"/>
            <a:ext cx="7923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Including details </a:t>
            </a:r>
            <a:r>
              <a:rPr lang="en-US" b="1" dirty="0">
                <a:solidFill>
                  <a:srgbClr val="C00000"/>
                </a:solidFill>
              </a:rPr>
              <a:t>such as spill </a:t>
            </a:r>
            <a:r>
              <a:rPr lang="en-US" b="1" dirty="0" smtClean="0">
                <a:solidFill>
                  <a:srgbClr val="C00000"/>
                </a:solidFill>
              </a:rPr>
              <a:t>location and </a:t>
            </a:r>
            <a:r>
              <a:rPr lang="en-US" b="1" dirty="0">
                <a:solidFill>
                  <a:srgbClr val="C00000"/>
                </a:solidFill>
              </a:rPr>
              <a:t>classification </a:t>
            </a:r>
            <a:r>
              <a:rPr lang="en-US" b="1" dirty="0" smtClean="0">
                <a:solidFill>
                  <a:srgbClr val="C00000"/>
                </a:solidFill>
              </a:rPr>
              <a:t>level will </a:t>
            </a:r>
            <a:r>
              <a:rPr lang="en-US" b="1" dirty="0">
                <a:solidFill>
                  <a:srgbClr val="C00000"/>
                </a:solidFill>
              </a:rPr>
              <a:t>make </a:t>
            </a:r>
            <a:r>
              <a:rPr lang="en-US" b="1" dirty="0" smtClean="0">
                <a:solidFill>
                  <a:srgbClr val="C00000"/>
                </a:solidFill>
              </a:rPr>
              <a:t>the report classified “Confidential!”</a:t>
            </a:r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0413" y="623896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B93420F-26B6-48EF-832D-ED549579D6E2}" type="slidenum">
              <a:rPr lang="en-US">
                <a:solidFill>
                  <a:schemeClr val="bg2"/>
                </a:solidFill>
              </a:rPr>
              <a:t>11</a:t>
            </a:fld>
            <a:endParaRPr lang="en-US" dirty="0" err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963" y="1354593"/>
            <a:ext cx="8224837" cy="4924425"/>
          </a:xfrm>
        </p:spPr>
        <p:txBody>
          <a:bodyPr/>
          <a:lstStyle/>
          <a:p>
            <a:pPr lvl="1"/>
            <a:r>
              <a:rPr lang="en-US" sz="2800" b="0" dirty="0" smtClean="0"/>
              <a:t>DoD 5220.22-M, NISPOM 1-303, Reports of Loss, Compromise, or Suspected Compromise</a:t>
            </a:r>
          </a:p>
          <a:p>
            <a:pPr lvl="1"/>
            <a:endParaRPr lang="en-US" sz="2800" b="0" dirty="0" smtClean="0"/>
          </a:p>
          <a:p>
            <a:pPr lvl="1"/>
            <a:r>
              <a:rPr lang="en-US" sz="2800" b="0" dirty="0" smtClean="0"/>
              <a:t>ISFO Process Manual Rev. 3.2 (p. 47)</a:t>
            </a:r>
          </a:p>
          <a:p>
            <a:pPr lvl="1"/>
            <a:endParaRPr lang="en-US" sz="2800" b="0" dirty="0" smtClean="0"/>
          </a:p>
          <a:p>
            <a:pPr lvl="1"/>
            <a:r>
              <a:rPr lang="en-US" sz="2800" b="0" dirty="0" smtClean="0"/>
              <a:t>Job Aid: </a:t>
            </a:r>
            <a:endParaRPr lang="en-US" sz="2800" b="0" dirty="0"/>
          </a:p>
          <a:p>
            <a:pPr marL="336550" lvl="1" indent="0">
              <a:buNone/>
            </a:pPr>
            <a:endParaRPr lang="en-US" sz="2800" b="0" dirty="0" smtClean="0">
              <a:hlinkClick r:id="rId3"/>
            </a:endParaRPr>
          </a:p>
          <a:p>
            <a:pPr marL="336550" lvl="1" indent="0">
              <a:buNone/>
            </a:pPr>
            <a:r>
              <a:rPr lang="en-US" sz="2000" dirty="0" smtClean="0">
                <a:hlinkClick r:id="rId3"/>
              </a:rPr>
              <a:t>http://www.dss.mil/documents/cdse/ai-job-aid-for-industry.pdf</a:t>
            </a:r>
            <a:endParaRPr lang="en-US" sz="2000" dirty="0" smtClean="0"/>
          </a:p>
          <a:p>
            <a:pPr lvl="1"/>
            <a:endParaRPr lang="en-US" dirty="0" smtClean="0"/>
          </a:p>
          <a:p>
            <a:pPr marL="33655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15200" y="6248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A2E3EF6-90B8-4219-9B86-C951E8DAA30B}" type="slidenum">
              <a:rPr lang="en-US">
                <a:solidFill>
                  <a:schemeClr val="bg2"/>
                </a:solidFill>
              </a:rPr>
              <a:t>12</a:t>
            </a:fld>
            <a:endParaRPr lang="en-US" dirty="0" err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Rectangle 2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200706" name="Rectangle 3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33513"/>
            <a:ext cx="5486400" cy="4114800"/>
          </a:xfrm>
        </p:spPr>
        <p:txBody>
          <a:bodyPr lIns="90488" tIns="44450" rIns="90488" bIns="44450">
            <a:normAutofit fontScale="92500" lnSpcReduction="20000"/>
          </a:bodyPr>
          <a:lstStyle/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b="0" dirty="0" smtClean="0"/>
              <a:t>Guidance (</a:t>
            </a:r>
            <a:r>
              <a:rPr lang="en-US" sz="2800" b="0" dirty="0"/>
              <a:t>if needed</a:t>
            </a:r>
            <a:r>
              <a:rPr lang="en-US" sz="2800" b="0" dirty="0" smtClean="0"/>
              <a:t>) to prevent spread to other systems</a:t>
            </a:r>
          </a:p>
          <a:p>
            <a:pPr marL="0" indent="0">
              <a:buNone/>
              <a:defRPr/>
            </a:pPr>
            <a:endParaRPr lang="en-US" sz="2800" b="0" dirty="0" smtClean="0"/>
          </a:p>
          <a:p>
            <a:pPr>
              <a:defRPr/>
            </a:pPr>
            <a:r>
              <a:rPr lang="en-US" sz="2800" b="0" dirty="0" smtClean="0"/>
              <a:t>Review of actions taken (or planned) to help ensure contaminated systems are properly cleaned</a:t>
            </a:r>
          </a:p>
          <a:p>
            <a:pPr>
              <a:defRPr/>
            </a:pPr>
            <a:endParaRPr lang="en-US" sz="2800" b="0" dirty="0" smtClean="0"/>
          </a:p>
          <a:p>
            <a:pPr>
              <a:defRPr/>
            </a:pPr>
            <a:r>
              <a:rPr lang="en-US" sz="2800" b="0" dirty="0" smtClean="0"/>
              <a:t>Questions to help guide the entire process to proper closure</a:t>
            </a:r>
          </a:p>
        </p:txBody>
      </p:sp>
      <p:pic>
        <p:nvPicPr>
          <p:cNvPr id="200708" name="Picture 7" descr="DS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818631"/>
            <a:ext cx="2973666" cy="197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0709" name="Title 8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01000" cy="6858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What to expect from DSS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28A0DA-4620-4EF1-8790-BBA0DAA603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Incident Response Plans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</a:p>
        </p:txBody>
      </p:sp>
      <p:sp>
        <p:nvSpPr>
          <p:cNvPr id="21506" name="Content Placeholder 4"/>
          <p:cNvSpPr>
            <a:spLocks noGrp="1"/>
          </p:cNvSpPr>
          <p:nvPr>
            <p:ph idx="1"/>
          </p:nvPr>
        </p:nvSpPr>
        <p:spPr>
          <a:xfrm>
            <a:off x="461963" y="1676400"/>
            <a:ext cx="8224837" cy="3360920"/>
          </a:xfrm>
        </p:spPr>
        <p:txBody>
          <a:bodyPr/>
          <a:lstStyle/>
          <a:p>
            <a:pPr lvl="1"/>
            <a:r>
              <a:rPr lang="en-US" sz="2800" b="0" dirty="0" smtClean="0"/>
              <a:t>Prepared in advance, before an incident</a:t>
            </a:r>
          </a:p>
          <a:p>
            <a:pPr lvl="1"/>
            <a:r>
              <a:rPr lang="en-US" sz="2800" b="0" dirty="0" smtClean="0"/>
              <a:t>Provides a roadmap to follow when responding to incidents such as spills</a:t>
            </a:r>
          </a:p>
          <a:p>
            <a:pPr lvl="1"/>
            <a:r>
              <a:rPr lang="en-US" sz="2800" b="0" dirty="0" smtClean="0"/>
              <a:t>Meets unique organizational requirements</a:t>
            </a:r>
          </a:p>
          <a:p>
            <a:pPr lvl="1"/>
            <a:r>
              <a:rPr lang="en-US" sz="2800" b="0" dirty="0" smtClean="0"/>
              <a:t>Defines incidents, resources, and support</a:t>
            </a:r>
          </a:p>
          <a:p>
            <a:pPr lvl="1"/>
            <a:r>
              <a:rPr lang="en-US" sz="2800" b="0" dirty="0" smtClean="0"/>
              <a:t>May be pre-approved by Data Owners, Customers, and/or DSS</a:t>
            </a:r>
          </a:p>
        </p:txBody>
      </p:sp>
      <p:sp>
        <p:nvSpPr>
          <p:cNvPr id="4" name="Rectangle 3"/>
          <p:cNvSpPr/>
          <p:nvPr/>
        </p:nvSpPr>
        <p:spPr>
          <a:xfrm>
            <a:off x="3200400" y="6096000"/>
            <a:ext cx="56388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50000"/>
              </a:lnSpc>
              <a:buFontTx/>
              <a:buNone/>
            </a:pPr>
            <a:r>
              <a:rPr lang="en-US" sz="1400" b="1" dirty="0" smtClean="0">
                <a:ea typeface="ＭＳ Ｐゴシック" pitchFamily="34" charset="-128"/>
              </a:rPr>
              <a:t>Ref: ISFO Process Manual, Rev 3.2, (p. 44)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24800" y="627166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23D519D-0ABE-4439-AA9F-C7C101099AC2}" type="slidenum">
              <a:rPr lang="en-US">
                <a:solidFill>
                  <a:schemeClr val="bg2"/>
                </a:solidFill>
              </a:rPr>
              <a:t>14</a:t>
            </a:fld>
            <a:endParaRPr lang="en-US" dirty="0" err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6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219200"/>
            <a:ext cx="3276600" cy="41239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0705" name="Rectangle 2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200706" name="Rectangle 3"/>
          <p:cNvSpPr>
            <a:spLocks noChangeArrowheads="1"/>
          </p:cNvSpPr>
          <p:nvPr/>
        </p:nvSpPr>
        <p:spPr bwMode="auto">
          <a:xfrm>
            <a:off x="3886200" y="6275057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200709" name="Title 8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01000" cy="6858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Utilize Available Checklists</a:t>
            </a:r>
          </a:p>
        </p:txBody>
      </p:sp>
      <p:pic>
        <p:nvPicPr>
          <p:cNvPr id="2406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1524000"/>
            <a:ext cx="3304696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533400" y="1524000"/>
            <a:ext cx="4114800" cy="4570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marL="222250" marR="0" lvl="0" indent="-222250" algn="l" defTabSz="887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ＭＳ Ｐゴシック" pitchFamily="-112" charset="-128"/>
              </a:rPr>
              <a:t>Review information contained in the ISFO ODAA Process Manual…and be familiar</a:t>
            </a:r>
            <a:r>
              <a:rPr kumimoji="0" lang="en-US" sz="2800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ＭＳ Ｐゴシック" pitchFamily="-112" charset="-128"/>
              </a:rPr>
              <a:t> with it!</a:t>
            </a:r>
            <a:endParaRPr lang="en-US" sz="2800" kern="0" dirty="0" smtClean="0">
              <a:solidFill>
                <a:schemeClr val="bg2"/>
              </a:solidFill>
              <a:latin typeface="+mn-lt"/>
              <a:ea typeface="ＭＳ Ｐゴシック" pitchFamily="34" charset="-128"/>
              <a:cs typeface="ＭＳ Ｐゴシック" pitchFamily="-112" charset="-128"/>
            </a:endParaRPr>
          </a:p>
          <a:p>
            <a:pPr marL="222250" marR="0" lvl="0" indent="-222250" algn="l" defTabSz="887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endParaRPr lang="en-US" sz="2800" kern="0" dirty="0" smtClean="0">
              <a:solidFill>
                <a:schemeClr val="bg2"/>
              </a:solidFill>
              <a:latin typeface="+mn-lt"/>
              <a:ea typeface="ＭＳ Ｐゴシック" pitchFamily="34" charset="-128"/>
              <a:cs typeface="ＭＳ Ｐゴシック" pitchFamily="-112" charset="-128"/>
            </a:endParaRPr>
          </a:p>
          <a:p>
            <a:pPr marL="222250" marR="0" lvl="0" indent="-222250" algn="l" defTabSz="887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sz="2800" kern="0" dirty="0" smtClean="0">
                <a:solidFill>
                  <a:schemeClr val="bg2"/>
                </a:solidFill>
                <a:latin typeface="+mn-lt"/>
                <a:ea typeface="ＭＳ Ｐゴシック" pitchFamily="34" charset="-128"/>
                <a:cs typeface="ＭＳ Ｐゴシック" pitchFamily="-112" charset="-128"/>
              </a:rPr>
              <a:t>Some Data Owners / customers may provide specific guidance / checklists to be used</a:t>
            </a:r>
            <a:endParaRPr kumimoji="0" lang="en-US" sz="280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ＭＳ Ｐゴシック" pitchFamily="34" charset="-128"/>
              <a:cs typeface="ＭＳ Ｐゴシック" pitchFamily="-112" charset="-128"/>
            </a:endParaRPr>
          </a:p>
        </p:txBody>
      </p:sp>
      <p:pic>
        <p:nvPicPr>
          <p:cNvPr id="2406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1828800"/>
            <a:ext cx="3200400" cy="44608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28A0DA-4620-4EF1-8790-BBA0DAA6038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0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0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1" name="Rectangle 2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4802" name="Rectangle 3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4803" name="Rectangle 4"/>
          <p:cNvSpPr>
            <a:spLocks noGrp="1" noChangeArrowheads="1"/>
          </p:cNvSpPr>
          <p:nvPr>
            <p:ph type="title"/>
          </p:nvPr>
        </p:nvSpPr>
        <p:spPr>
          <a:xfrm>
            <a:off x="461963" y="228600"/>
            <a:ext cx="7312025" cy="531812"/>
          </a:xfrm>
        </p:spPr>
        <p:txBody>
          <a:bodyPr/>
          <a:lstStyle/>
          <a:p>
            <a:r>
              <a:rPr lang="en-US" dirty="0" smtClean="0"/>
              <a:t>Many Spills Involve Email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idx="1"/>
          </p:nvPr>
        </p:nvSpPr>
        <p:spPr>
          <a:xfrm>
            <a:off x="461963" y="1097328"/>
            <a:ext cx="8224837" cy="5072158"/>
          </a:xfrm>
        </p:spPr>
        <p:txBody>
          <a:bodyPr/>
          <a:lstStyle/>
          <a:p>
            <a:r>
              <a:rPr lang="en-US" sz="2800" b="0" dirty="0" smtClean="0"/>
              <a:t>What type of email system is involved?</a:t>
            </a:r>
          </a:p>
          <a:p>
            <a:r>
              <a:rPr lang="en-US" sz="2800" b="0" dirty="0" smtClean="0"/>
              <a:t>Are the System Administrators cleared?</a:t>
            </a:r>
          </a:p>
          <a:p>
            <a:r>
              <a:rPr lang="en-US" sz="2800" b="0" dirty="0" smtClean="0"/>
              <a:t>Where may backup copies of email be stored?</a:t>
            </a:r>
          </a:p>
          <a:p>
            <a:pPr lvl="1"/>
            <a:r>
              <a:rPr lang="en-US" sz="2400" b="0" dirty="0" smtClean="0"/>
              <a:t>MS Exchange deleted item recovery</a:t>
            </a:r>
          </a:p>
          <a:p>
            <a:pPr lvl="1"/>
            <a:r>
              <a:rPr lang="en-US" sz="2400" b="0" dirty="0" smtClean="0"/>
              <a:t>Offline storage and PSTs</a:t>
            </a:r>
          </a:p>
          <a:p>
            <a:pPr lvl="1"/>
            <a:r>
              <a:rPr lang="en-US" sz="2400" b="0" dirty="0" smtClean="0"/>
              <a:t>Other examples?</a:t>
            </a:r>
          </a:p>
          <a:p>
            <a:r>
              <a:rPr lang="en-US" sz="2800" b="0" dirty="0" smtClean="0"/>
              <a:t>Is my email system hosted internally, or by a third party outside of the company?</a:t>
            </a:r>
          </a:p>
          <a:p>
            <a:pPr lvl="1"/>
            <a:r>
              <a:rPr lang="en-US" sz="2400" b="0" dirty="0" smtClean="0"/>
              <a:t>Internal systems are under complete control of facility</a:t>
            </a:r>
          </a:p>
          <a:p>
            <a:pPr lvl="1"/>
            <a:r>
              <a:rPr lang="en-US" sz="2400" b="0" dirty="0" smtClean="0"/>
              <a:t>May not want to notify third-party companies of spills</a:t>
            </a:r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315200" y="6248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9AB85B9-48CA-4A42-BCCE-AE87E33BDC99}" type="slidenum">
              <a:rPr lang="en-US">
                <a:solidFill>
                  <a:schemeClr val="bg2"/>
                </a:solidFill>
              </a:rPr>
              <a:t>16</a:t>
            </a:fld>
            <a:endParaRPr lang="en-US" dirty="0" err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3" name="Rectangle 2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202754" name="Rectangle 3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202756" name="Title 5"/>
          <p:cNvSpPr>
            <a:spLocks noGrp="1"/>
          </p:cNvSpPr>
          <p:nvPr>
            <p:ph type="title"/>
          </p:nvPr>
        </p:nvSpPr>
        <p:spPr>
          <a:xfrm>
            <a:off x="304800" y="228600"/>
            <a:ext cx="7312025" cy="531812"/>
          </a:xfrm>
        </p:spPr>
        <p:txBody>
          <a:bodyPr/>
          <a:lstStyle/>
          <a:p>
            <a:r>
              <a:rPr lang="en-US" dirty="0" smtClean="0"/>
              <a:t>Other Information to Consider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idx="1"/>
          </p:nvPr>
        </p:nvSpPr>
        <p:spPr>
          <a:xfrm>
            <a:off x="499252" y="1048552"/>
            <a:ext cx="8224837" cy="5429179"/>
          </a:xfrm>
        </p:spPr>
        <p:txBody>
          <a:bodyPr/>
          <a:lstStyle/>
          <a:p>
            <a:r>
              <a:rPr lang="en-US" sz="2800" b="0" dirty="0" smtClean="0"/>
              <a:t>What platforms and O/S’ are involved?</a:t>
            </a:r>
          </a:p>
          <a:p>
            <a:r>
              <a:rPr lang="en-US" sz="2800" b="0" dirty="0" smtClean="0"/>
              <a:t>Are there any remote dial-ins/</a:t>
            </a:r>
            <a:r>
              <a:rPr lang="en-US" sz="2800" b="0" dirty="0" err="1" smtClean="0"/>
              <a:t>vpns</a:t>
            </a:r>
            <a:r>
              <a:rPr lang="en-US" sz="2800" b="0" dirty="0" smtClean="0"/>
              <a:t>?</a:t>
            </a:r>
          </a:p>
          <a:p>
            <a:r>
              <a:rPr lang="en-US" sz="2800" b="0" dirty="0" smtClean="0"/>
              <a:t>Are there any other network connections?</a:t>
            </a:r>
          </a:p>
          <a:p>
            <a:r>
              <a:rPr lang="en-US" sz="2800" b="0" dirty="0" smtClean="0"/>
              <a:t>How was the file or e-mail received and where was it placed or copied to?</a:t>
            </a:r>
          </a:p>
          <a:p>
            <a:r>
              <a:rPr lang="en-US" sz="2800" b="0" dirty="0" smtClean="0"/>
              <a:t>Was the file or email deleted by the recipient?</a:t>
            </a:r>
          </a:p>
          <a:p>
            <a:r>
              <a:rPr lang="en-US" sz="2800" b="0" dirty="0" smtClean="0"/>
              <a:t>Is RAID storage technology involved?</a:t>
            </a:r>
          </a:p>
          <a:p>
            <a:r>
              <a:rPr lang="en-US" sz="2800" b="0" dirty="0" smtClean="0"/>
              <a:t>Identities of personnel involved and clearance levels of those individuals.</a:t>
            </a:r>
          </a:p>
          <a:p>
            <a:r>
              <a:rPr lang="en-US" sz="2800" b="0" dirty="0" smtClean="0"/>
              <a:t>Was the information forwarded to others?</a:t>
            </a:r>
          </a:p>
          <a:p>
            <a:pPr marL="0" indent="0">
              <a:buNone/>
            </a:pPr>
            <a:endParaRPr lang="en-US" sz="2800" b="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315200" y="6248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CC06125-220A-420F-AFF0-985FBF2CE101}" type="slidenum">
              <a:rPr lang="en-US">
                <a:solidFill>
                  <a:schemeClr val="bg2"/>
                </a:solidFill>
              </a:rPr>
              <a:t>17</a:t>
            </a:fld>
            <a:endParaRPr lang="en-US" dirty="0" err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Preparing to Clean Up the Spill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701842" y="1143000"/>
            <a:ext cx="7772400" cy="5047536"/>
          </a:xfrm>
        </p:spPr>
        <p:txBody>
          <a:bodyPr/>
          <a:lstStyle/>
          <a:p>
            <a:r>
              <a:rPr lang="en-US" sz="2800" b="0" dirty="0">
                <a:ea typeface="ＭＳ Ｐゴシック" pitchFamily="34" charset="-128"/>
              </a:rPr>
              <a:t>Overwrite utilities </a:t>
            </a:r>
            <a:r>
              <a:rPr lang="en-US" sz="2800" b="0" dirty="0" smtClean="0">
                <a:ea typeface="ＭＳ Ｐゴシック" pitchFamily="34" charset="-128"/>
              </a:rPr>
              <a:t>are typically used </a:t>
            </a:r>
            <a:r>
              <a:rPr lang="en-US" sz="2800" b="0" dirty="0">
                <a:ea typeface="ＭＳ Ｐゴシック" pitchFamily="34" charset="-128"/>
              </a:rPr>
              <a:t>to “clean up” the </a:t>
            </a:r>
            <a:r>
              <a:rPr lang="en-US" sz="2800" b="0" dirty="0" smtClean="0">
                <a:ea typeface="ＭＳ Ｐゴシック" pitchFamily="34" charset="-128"/>
              </a:rPr>
              <a:t>spill on desktop and server magnetic media by overwriting the storage location</a:t>
            </a:r>
            <a:endParaRPr lang="en-US" sz="2800" b="0" dirty="0">
              <a:ea typeface="ＭＳ Ｐゴシック" pitchFamily="34" charset="-128"/>
            </a:endParaRPr>
          </a:p>
          <a:p>
            <a:pPr lvl="1"/>
            <a:r>
              <a:rPr lang="en-US" sz="2400" b="0" dirty="0">
                <a:ea typeface="ＭＳ Ｐゴシック" pitchFamily="34" charset="-128"/>
              </a:rPr>
              <a:t>Not </a:t>
            </a:r>
            <a:r>
              <a:rPr lang="en-US" sz="2400" b="0" dirty="0" smtClean="0">
                <a:ea typeface="ＭＳ Ｐゴシック" pitchFamily="34" charset="-128"/>
              </a:rPr>
              <a:t>considered the </a:t>
            </a:r>
            <a:r>
              <a:rPr lang="en-US" sz="2400" b="0" dirty="0">
                <a:ea typeface="ＭＳ Ｐゴシック" pitchFamily="34" charset="-128"/>
              </a:rPr>
              <a:t>same </a:t>
            </a:r>
            <a:r>
              <a:rPr lang="en-US" sz="2400" b="0" dirty="0" smtClean="0">
                <a:ea typeface="ＭＳ Ｐゴシック" pitchFamily="34" charset="-128"/>
              </a:rPr>
              <a:t>thing as sanitizing a classified hard drive (like we did in the “old days”)</a:t>
            </a:r>
            <a:endParaRPr lang="en-US" sz="2400" b="0" dirty="0">
              <a:ea typeface="ＭＳ Ｐゴシック" pitchFamily="34" charset="-128"/>
            </a:endParaRPr>
          </a:p>
          <a:p>
            <a:pPr lvl="1"/>
            <a:r>
              <a:rPr lang="en-US" sz="2400" b="0" dirty="0" smtClean="0">
                <a:ea typeface="ＭＳ Ｐゴシック" pitchFamily="34" charset="-128"/>
              </a:rPr>
              <a:t>May </a:t>
            </a:r>
            <a:r>
              <a:rPr lang="en-US" sz="2400" b="0" dirty="0">
                <a:ea typeface="ＭＳ Ｐゴシック" pitchFamily="34" charset="-128"/>
              </a:rPr>
              <a:t>not be used some systems (i.e. email servers) that automatically reclaim/overwrite space after deletions</a:t>
            </a:r>
          </a:p>
          <a:p>
            <a:r>
              <a:rPr lang="en-US" sz="2800" b="0" dirty="0" smtClean="0">
                <a:ea typeface="ＭＳ Ｐゴシック" pitchFamily="34" charset="-128"/>
              </a:rPr>
              <a:t>Identify/acquire </a:t>
            </a:r>
            <a:r>
              <a:rPr lang="en-US" sz="2800" b="0" dirty="0">
                <a:ea typeface="ＭＳ Ｐゴシック" pitchFamily="34" charset="-128"/>
              </a:rPr>
              <a:t>approved </a:t>
            </a:r>
            <a:r>
              <a:rPr lang="en-US" sz="2800" b="0" dirty="0" smtClean="0">
                <a:ea typeface="ＭＳ Ｐゴシック" pitchFamily="34" charset="-128"/>
              </a:rPr>
              <a:t>media overwrite </a:t>
            </a:r>
            <a:r>
              <a:rPr lang="en-US" sz="2800" b="0" dirty="0">
                <a:ea typeface="ＭＳ Ｐゴシック" pitchFamily="34" charset="-128"/>
              </a:rPr>
              <a:t>utilities to clean the suspect data from systems</a:t>
            </a:r>
          </a:p>
          <a:p>
            <a:pPr lvl="1"/>
            <a:r>
              <a:rPr lang="en-US" sz="2400" b="0" dirty="0">
                <a:ea typeface="ＭＳ Ｐゴシック" pitchFamily="34" charset="-128"/>
              </a:rPr>
              <a:t>Contact your DSS ISSP or the </a:t>
            </a:r>
            <a:r>
              <a:rPr lang="en-US" sz="2400" b="0" dirty="0" smtClean="0">
                <a:ea typeface="ＭＳ Ｐゴシック" pitchFamily="34" charset="-128"/>
              </a:rPr>
              <a:t>Gov’t Customer for assistance if needed</a:t>
            </a:r>
            <a:endParaRPr lang="en-US" sz="2400" b="0" dirty="0">
              <a:ea typeface="ＭＳ Ｐゴシック" pitchFamily="34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702CE-927E-43E1-B379-22D01BCBA7F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388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Title 1"/>
          <p:cNvSpPr>
            <a:spLocks noGrp="1"/>
          </p:cNvSpPr>
          <p:nvPr>
            <p:ph type="title"/>
          </p:nvPr>
        </p:nvSpPr>
        <p:spPr>
          <a:xfrm>
            <a:off x="228600" y="216904"/>
            <a:ext cx="7772400" cy="6858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Cleaning Up the Spill</a:t>
            </a:r>
          </a:p>
        </p:txBody>
      </p:sp>
      <p:sp>
        <p:nvSpPr>
          <p:cNvPr id="217090" name="Text Placeholder 4"/>
          <p:cNvSpPr>
            <a:spLocks noGrp="1"/>
          </p:cNvSpPr>
          <p:nvPr>
            <p:ph type="body" sz="half" idx="3"/>
          </p:nvPr>
        </p:nvSpPr>
        <p:spPr>
          <a:xfrm>
            <a:off x="533400" y="902704"/>
            <a:ext cx="7772400" cy="5712333"/>
          </a:xfrm>
        </p:spPr>
        <p:txBody>
          <a:bodyPr/>
          <a:lstStyle/>
          <a:p>
            <a:r>
              <a:rPr lang="en-US" sz="2800" b="0" dirty="0" smtClean="0">
                <a:ea typeface="ＭＳ Ｐゴシック" pitchFamily="34" charset="-128"/>
              </a:rPr>
              <a:t>Follow your incident response plan or other “pre-approved” procedure for spill cleanup</a:t>
            </a:r>
          </a:p>
          <a:p>
            <a:r>
              <a:rPr lang="en-US" sz="2800" b="0" dirty="0" smtClean="0">
                <a:solidFill>
                  <a:schemeClr val="tx1"/>
                </a:solidFill>
                <a:ea typeface="ＭＳ Ｐゴシック" pitchFamily="34" charset="-128"/>
              </a:rPr>
              <a:t>Utilize appropriate cleanup methods for the media involved in the incident</a:t>
            </a:r>
          </a:p>
          <a:p>
            <a:pPr lvl="1"/>
            <a:r>
              <a:rPr lang="en-US" sz="2400" b="0" dirty="0" smtClean="0">
                <a:solidFill>
                  <a:schemeClr val="tx1"/>
                </a:solidFill>
                <a:ea typeface="ＭＳ Ｐゴシック" pitchFamily="34" charset="-128"/>
              </a:rPr>
              <a:t>Approved overwrite utility based on media type</a:t>
            </a:r>
          </a:p>
          <a:p>
            <a:pPr lvl="1"/>
            <a:r>
              <a:rPr lang="en-US" sz="2400" b="0" dirty="0" smtClean="0">
                <a:solidFill>
                  <a:schemeClr val="tx1"/>
                </a:solidFill>
                <a:ea typeface="ＭＳ Ｐゴシック" pitchFamily="34" charset="-128"/>
              </a:rPr>
              <a:t>In some cases, destruction may be necessary</a:t>
            </a:r>
          </a:p>
          <a:p>
            <a:r>
              <a:rPr lang="en-US" sz="2800" b="0" dirty="0" smtClean="0">
                <a:solidFill>
                  <a:schemeClr val="tx1"/>
                </a:solidFill>
                <a:ea typeface="ＭＳ Ｐゴシック" pitchFamily="34" charset="-128"/>
              </a:rPr>
              <a:t>Third-party service providers may complicate matters</a:t>
            </a:r>
          </a:p>
          <a:p>
            <a:pPr lvl="1"/>
            <a:r>
              <a:rPr lang="en-US" sz="2400" b="0" dirty="0" smtClean="0">
                <a:solidFill>
                  <a:schemeClr val="tx1"/>
                </a:solidFill>
                <a:ea typeface="ＭＳ Ｐゴシック" pitchFamily="34" charset="-128"/>
              </a:rPr>
              <a:t>Should external providers be contacted?</a:t>
            </a:r>
          </a:p>
          <a:p>
            <a:pPr lvl="1"/>
            <a:r>
              <a:rPr lang="en-US" sz="2400" b="0" dirty="0" smtClean="0">
                <a:solidFill>
                  <a:schemeClr val="tx1"/>
                </a:solidFill>
                <a:ea typeface="ＭＳ Ｐゴシック" pitchFamily="34" charset="-128"/>
              </a:rPr>
              <a:t>Will the provider allow cleared employees access to clean up the spill?</a:t>
            </a:r>
          </a:p>
          <a:p>
            <a:pPr lvl="1"/>
            <a:r>
              <a:rPr lang="en-US" sz="2400" b="0" dirty="0" smtClean="0">
                <a:solidFill>
                  <a:schemeClr val="tx1"/>
                </a:solidFill>
                <a:ea typeface="ＭＳ Ｐゴシック" pitchFamily="34" charset="-128"/>
              </a:rPr>
              <a:t>Can the spill be eradicated from a “cloud” environment?</a:t>
            </a: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702CE-927E-43E1-B379-22D01BCBA7F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1963" y="1354592"/>
            <a:ext cx="8224837" cy="34717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will Review </a:t>
            </a:r>
            <a:r>
              <a:rPr lang="en-US" smtClean="0"/>
              <a:t>and Discuss</a:t>
            </a:r>
            <a:endParaRPr lang="en-US" dirty="0" smtClean="0"/>
          </a:p>
          <a:p>
            <a:r>
              <a:rPr lang="en-US" dirty="0" smtClean="0"/>
              <a:t>A description or definition of a classified </a:t>
            </a:r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s</a:t>
            </a:r>
            <a:r>
              <a:rPr lang="en-US" dirty="0" smtClean="0"/>
              <a:t>pill</a:t>
            </a:r>
          </a:p>
          <a:p>
            <a:r>
              <a:rPr lang="en-US" dirty="0" smtClean="0"/>
              <a:t>Some common causes of </a:t>
            </a:r>
            <a:r>
              <a:rPr lang="en-US" dirty="0"/>
              <a:t>d</a:t>
            </a:r>
            <a:r>
              <a:rPr lang="en-US" dirty="0" smtClean="0"/>
              <a:t>ata spills</a:t>
            </a:r>
          </a:p>
          <a:p>
            <a:r>
              <a:rPr lang="en-US" dirty="0" smtClean="0"/>
              <a:t>Personnel responsibilities</a:t>
            </a:r>
          </a:p>
          <a:p>
            <a:r>
              <a:rPr lang="en-US" dirty="0" smtClean="0"/>
              <a:t>Facility reporting </a:t>
            </a:r>
            <a:r>
              <a:rPr lang="en-US" dirty="0"/>
              <a:t>r</a:t>
            </a:r>
            <a:r>
              <a:rPr lang="en-US" dirty="0" smtClean="0"/>
              <a:t>equirements</a:t>
            </a:r>
          </a:p>
          <a:p>
            <a:r>
              <a:rPr lang="en-US" dirty="0" smtClean="0"/>
              <a:t>Incident </a:t>
            </a:r>
            <a:r>
              <a:rPr lang="en-US" dirty="0"/>
              <a:t>r</a:t>
            </a:r>
            <a:r>
              <a:rPr lang="en-US" dirty="0" smtClean="0"/>
              <a:t>esponse plans</a:t>
            </a:r>
          </a:p>
          <a:p>
            <a:r>
              <a:rPr lang="en-US" dirty="0" smtClean="0"/>
              <a:t>Additional spill </a:t>
            </a:r>
            <a:r>
              <a:rPr lang="en-US" dirty="0"/>
              <a:t>c</a:t>
            </a:r>
            <a:r>
              <a:rPr lang="en-US" dirty="0" smtClean="0"/>
              <a:t>leanup </a:t>
            </a:r>
            <a:r>
              <a:rPr lang="en-US" dirty="0"/>
              <a:t>c</a:t>
            </a:r>
            <a:r>
              <a:rPr lang="en-US" dirty="0" smtClean="0"/>
              <a:t>onsiderations</a:t>
            </a:r>
          </a:p>
          <a:p>
            <a:r>
              <a:rPr lang="en-US" dirty="0" smtClean="0"/>
              <a:t>The “Final Report,” or administrative inquiry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315200" y="6248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A47B652-A3BB-4A1A-8086-6188D7CF1074}" type="slidenum">
              <a:rPr lang="en-US" smtClean="0">
                <a:solidFill>
                  <a:schemeClr val="bg2"/>
                </a:solidFill>
              </a:rPr>
              <a:t>2</a:t>
            </a:fld>
            <a:endParaRPr lang="en-US" dirty="0" err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01000" cy="10668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Prepare the Final Report </a:t>
            </a:r>
          </a:p>
        </p:txBody>
      </p:sp>
      <p:sp>
        <p:nvSpPr>
          <p:cNvPr id="2109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259710"/>
            <a:ext cx="7924800" cy="4949047"/>
          </a:xfrm>
        </p:spPr>
        <p:txBody>
          <a:bodyPr/>
          <a:lstStyle/>
          <a:p>
            <a:r>
              <a:rPr lang="en-US" b="0" dirty="0" smtClean="0">
                <a:ea typeface="ＭＳ Ｐゴシック" pitchFamily="34" charset="-128"/>
              </a:rPr>
              <a:t>After spill clean up actions are completed.</a:t>
            </a:r>
          </a:p>
          <a:p>
            <a:r>
              <a:rPr lang="en-US" b="0" dirty="0" smtClean="0">
                <a:ea typeface="ＭＳ Ｐゴシック" pitchFamily="34" charset="-128"/>
              </a:rPr>
              <a:t>Assist with information needed for damage assessment if requested</a:t>
            </a:r>
          </a:p>
          <a:p>
            <a:r>
              <a:rPr lang="en-US" b="0" dirty="0" smtClean="0">
                <a:ea typeface="ＭＳ Ｐゴシック" pitchFamily="34" charset="-128"/>
              </a:rPr>
              <a:t>Details of what, who when, why, how, </a:t>
            </a:r>
            <a:r>
              <a:rPr lang="en-US" b="0" dirty="0" err="1" smtClean="0">
                <a:ea typeface="ＭＳ Ｐゴシック" pitchFamily="34" charset="-128"/>
              </a:rPr>
              <a:t>etc</a:t>
            </a:r>
            <a:endParaRPr lang="en-US" b="0" dirty="0" smtClean="0">
              <a:ea typeface="ＭＳ Ｐゴシック" pitchFamily="34" charset="-128"/>
            </a:endParaRPr>
          </a:p>
          <a:p>
            <a:r>
              <a:rPr lang="en-US" b="0" dirty="0" smtClean="0">
                <a:ea typeface="ＭＳ Ｐゴシック" pitchFamily="34" charset="-128"/>
              </a:rPr>
              <a:t>Culpability determination and other adverse history for personnel</a:t>
            </a:r>
          </a:p>
          <a:p>
            <a:r>
              <a:rPr lang="en-US" b="0" dirty="0" smtClean="0">
                <a:ea typeface="ＭＳ Ｐゴシック" pitchFamily="34" charset="-128"/>
              </a:rPr>
              <a:t>Were the responsible individuals disciplined or retrained?</a:t>
            </a:r>
          </a:p>
          <a:p>
            <a:r>
              <a:rPr lang="en-US" b="0" dirty="0" smtClean="0">
                <a:ea typeface="ＭＳ Ｐゴシック" pitchFamily="34" charset="-128"/>
              </a:rPr>
              <a:t>Due within 15 days of initial notification</a:t>
            </a:r>
          </a:p>
          <a:p>
            <a:r>
              <a:rPr lang="en-US" b="0" dirty="0">
                <a:ea typeface="ＭＳ Ｐゴシック" pitchFamily="34" charset="-128"/>
              </a:rPr>
              <a:t>Don’t forget </a:t>
            </a:r>
            <a:r>
              <a:rPr lang="en-US" b="0" dirty="0" smtClean="0">
                <a:ea typeface="ＭＳ Ｐゴシック" pitchFamily="34" charset="-128"/>
              </a:rPr>
              <a:t>to include a mention of GCA or Data </a:t>
            </a:r>
            <a:r>
              <a:rPr lang="en-US" b="0" dirty="0">
                <a:ea typeface="ＭＳ Ｐゴシック" pitchFamily="34" charset="-128"/>
              </a:rPr>
              <a:t>Owner notification and response </a:t>
            </a:r>
            <a:r>
              <a:rPr lang="en-US" b="0" dirty="0" smtClean="0">
                <a:ea typeface="ＭＳ Ｐゴシック" pitchFamily="34" charset="-128"/>
              </a:rPr>
              <a:t>received</a:t>
            </a:r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28A0DA-4620-4EF1-8790-BBA0DAA6038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Title 1"/>
          <p:cNvSpPr>
            <a:spLocks noGrp="1"/>
          </p:cNvSpPr>
          <p:nvPr>
            <p:ph type="title"/>
          </p:nvPr>
        </p:nvSpPr>
        <p:spPr>
          <a:xfrm>
            <a:off x="231775" y="221457"/>
            <a:ext cx="7312025" cy="531812"/>
          </a:xfrm>
        </p:spPr>
        <p:txBody>
          <a:bodyPr/>
          <a:lstStyle/>
          <a:p>
            <a:r>
              <a:rPr lang="en-US" dirty="0" smtClean="0"/>
              <a:t>Sample Administrative Inquiry</a:t>
            </a:r>
          </a:p>
        </p:txBody>
      </p:sp>
      <p:pic>
        <p:nvPicPr>
          <p:cNvPr id="7987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1219200"/>
            <a:ext cx="3852706" cy="5294479"/>
          </a:xfrm>
          <a:ln>
            <a:solidFill>
              <a:srgbClr val="002060"/>
            </a:solidFill>
          </a:ln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1600200"/>
            <a:ext cx="3977640" cy="441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1905000"/>
            <a:ext cx="4343400" cy="403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4753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2514600"/>
            <a:ext cx="4724400" cy="31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181600" y="6213475"/>
            <a:ext cx="2374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 dirty="0">
                <a:latin typeface="Arial" pitchFamily="34" charset="0"/>
              </a:rPr>
              <a:t>NISPOM Para 8-103b,c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05800" y="6124789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68288FA-9833-423D-95E6-3FAA0FC8B1E4}" type="slidenum">
              <a:rPr lang="en-US">
                <a:solidFill>
                  <a:schemeClr val="bg2"/>
                </a:solidFill>
              </a:rPr>
              <a:t>21</a:t>
            </a:fld>
            <a:endParaRPr lang="en-US" dirty="0" err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4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6388"/>
            <a:ext cx="7312025" cy="531812"/>
          </a:xfrm>
        </p:spPr>
        <p:txBody>
          <a:bodyPr/>
          <a:lstStyle/>
          <a:p>
            <a:r>
              <a:rPr lang="en-US" dirty="0" smtClean="0"/>
              <a:t>Summary</a:t>
            </a:r>
          </a:p>
        </p:txBody>
      </p:sp>
      <p:sp>
        <p:nvSpPr>
          <p:cNvPr id="225282" name="Rectangle 4"/>
          <p:cNvSpPr>
            <a:spLocks noGrp="1" noChangeArrowheads="1"/>
          </p:cNvSpPr>
          <p:nvPr>
            <p:ph idx="1"/>
          </p:nvPr>
        </p:nvSpPr>
        <p:spPr>
          <a:xfrm>
            <a:off x="538163" y="1143000"/>
            <a:ext cx="8224837" cy="448122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We </a:t>
            </a:r>
            <a:r>
              <a:rPr lang="en-US" sz="2800" dirty="0" smtClean="0"/>
              <a:t>Reviewed </a:t>
            </a:r>
            <a:r>
              <a:rPr lang="en-US" sz="2800" dirty="0"/>
              <a:t>and </a:t>
            </a:r>
            <a:r>
              <a:rPr lang="en-US" sz="2800" dirty="0" smtClean="0"/>
              <a:t>Discussed</a:t>
            </a:r>
            <a:endParaRPr lang="en-US" sz="2800" dirty="0"/>
          </a:p>
          <a:p>
            <a:r>
              <a:rPr lang="en-US" sz="2800" dirty="0" smtClean="0"/>
              <a:t>The </a:t>
            </a:r>
            <a:r>
              <a:rPr lang="en-US" sz="2800" dirty="0"/>
              <a:t>description or definition of a classified data spill</a:t>
            </a:r>
          </a:p>
          <a:p>
            <a:r>
              <a:rPr lang="en-US" sz="2800" dirty="0"/>
              <a:t>Some common causes of data spills</a:t>
            </a:r>
          </a:p>
          <a:p>
            <a:r>
              <a:rPr lang="en-US" sz="2800" dirty="0"/>
              <a:t>Personnel </a:t>
            </a:r>
            <a:r>
              <a:rPr lang="en-US" sz="2800" dirty="0" smtClean="0"/>
              <a:t>responsibilities during a spill</a:t>
            </a:r>
            <a:endParaRPr lang="en-US" sz="2800" dirty="0"/>
          </a:p>
          <a:p>
            <a:r>
              <a:rPr lang="en-US" sz="2800" dirty="0"/>
              <a:t>Facility reporting </a:t>
            </a:r>
            <a:r>
              <a:rPr lang="en-US" sz="2800" dirty="0" smtClean="0"/>
              <a:t>requirements for spills</a:t>
            </a:r>
            <a:endParaRPr lang="en-US" sz="2800" dirty="0"/>
          </a:p>
          <a:p>
            <a:r>
              <a:rPr lang="en-US" sz="2800" dirty="0"/>
              <a:t>Incident response plans</a:t>
            </a:r>
          </a:p>
          <a:p>
            <a:r>
              <a:rPr lang="en-US" sz="2800" dirty="0"/>
              <a:t>Additional spill cleanup considerations</a:t>
            </a:r>
          </a:p>
          <a:p>
            <a:r>
              <a:rPr lang="en-US" sz="2800" dirty="0"/>
              <a:t>The “Final Report,” or administrative inquiry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Classified Data Spill?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“spill” is classified data introduced onto a system operating at a lower classification level. </a:t>
            </a:r>
          </a:p>
          <a:p>
            <a:r>
              <a:rPr lang="en-US" dirty="0" smtClean="0"/>
              <a:t>The most common spill scenario is classified data introduced onto an unclassified system.</a:t>
            </a:r>
          </a:p>
          <a:p>
            <a:r>
              <a:rPr lang="en-US" dirty="0" smtClean="0"/>
              <a:t>A spill is also referred to as a contamination or classified message incident.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3137014" y="6496443"/>
            <a:ext cx="374173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/>
                </a:solidFill>
                <a:latin typeface="+mj-lt"/>
              </a:rPr>
              <a:t>Ref: </a:t>
            </a:r>
            <a:r>
              <a:rPr lang="en-US" sz="1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/>
                </a:solidFill>
                <a:latin typeface="+mj-lt"/>
              </a:rPr>
              <a:t>DSS ISFO </a:t>
            </a:r>
            <a:r>
              <a:rPr lang="en-US" sz="1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/>
                </a:solidFill>
                <a:latin typeface="+mj-lt"/>
              </a:rPr>
              <a:t>Process Man Rev </a:t>
            </a:r>
            <a:r>
              <a:rPr lang="en-US" sz="1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/>
                </a:solidFill>
                <a:latin typeface="+mj-lt"/>
              </a:rPr>
              <a:t>3.2  4.5.1 (p. 43)</a:t>
            </a:r>
            <a:endParaRPr lang="en-US" sz="1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2"/>
              </a:solidFill>
              <a:latin typeface="+mj-lt"/>
            </a:endParaRPr>
          </a:p>
        </p:txBody>
      </p:sp>
      <p:pic>
        <p:nvPicPr>
          <p:cNvPr id="18436" name="Picture 11" descr="Compact Dis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605337"/>
            <a:ext cx="1536814" cy="1558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Box 12"/>
          <p:cNvSpPr txBox="1">
            <a:spLocks noChangeArrowheads="1"/>
          </p:cNvSpPr>
          <p:nvPr/>
        </p:nvSpPr>
        <p:spPr bwMode="auto">
          <a:xfrm>
            <a:off x="1947456" y="4267199"/>
            <a:ext cx="107961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C00000"/>
                </a:solidFill>
              </a:rPr>
              <a:t>SECRET</a:t>
            </a:r>
          </a:p>
        </p:txBody>
      </p:sp>
      <p:pic>
        <p:nvPicPr>
          <p:cNvPr id="18438" name="Picture 14" descr="New Comput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867848"/>
            <a:ext cx="35052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 bwMode="auto">
          <a:xfrm rot="21441652">
            <a:off x="4743450" y="4152900"/>
            <a:ext cx="1681163" cy="1027113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000" b="1" dirty="0">
              <a:solidFill>
                <a:srgbClr val="FAF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-11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6800" y="4343400"/>
            <a:ext cx="152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solidFill>
                  <a:schemeClr val="accent6"/>
                </a:solidFill>
                <a:latin typeface="Times New Roman" charset="0"/>
              </a:rPr>
              <a:t>Unclassified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3657600" y="5164672"/>
            <a:ext cx="914400" cy="0"/>
          </a:xfrm>
          <a:prstGeom prst="straightConnector1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825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7315200" y="6248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734B281-0428-4D41-A369-FDF5A138AF87}" type="slidenum">
              <a:rPr lang="en-US" smtClean="0">
                <a:solidFill>
                  <a:schemeClr val="bg2"/>
                </a:solidFill>
              </a:rPr>
              <a:t>3</a:t>
            </a:fld>
            <a:endParaRPr lang="en-US" dirty="0" err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Common Causes of Spills</a:t>
            </a:r>
          </a:p>
        </p:txBody>
      </p:sp>
      <p:sp>
        <p:nvSpPr>
          <p:cNvPr id="179202" name="Content Placeholder 6"/>
          <p:cNvSpPr>
            <a:spLocks noGrp="1"/>
          </p:cNvSpPr>
          <p:nvPr>
            <p:ph idx="1"/>
          </p:nvPr>
        </p:nvSpPr>
        <p:spPr>
          <a:xfrm>
            <a:off x="461963" y="1354592"/>
            <a:ext cx="5786437" cy="3447098"/>
          </a:xfrm>
        </p:spPr>
        <p:txBody>
          <a:bodyPr/>
          <a:lstStyle/>
          <a:p>
            <a:r>
              <a:rPr lang="en-US" sz="2800" b="0" dirty="0" smtClean="0"/>
              <a:t>Not following procedures</a:t>
            </a:r>
          </a:p>
          <a:p>
            <a:r>
              <a:rPr lang="en-US" sz="2800" b="0" dirty="0" smtClean="0"/>
              <a:t>Didn’t understand requirements</a:t>
            </a:r>
          </a:p>
          <a:p>
            <a:r>
              <a:rPr lang="en-US" sz="2800" b="0" dirty="0" smtClean="0"/>
              <a:t>Inadequate SME data review</a:t>
            </a:r>
          </a:p>
          <a:p>
            <a:r>
              <a:rPr lang="en-US" sz="2800" b="0" dirty="0" smtClean="0"/>
              <a:t>Data received from outside source (i.e. email, CD/DVD)</a:t>
            </a:r>
          </a:p>
          <a:p>
            <a:r>
              <a:rPr lang="en-US" sz="2800" b="0" dirty="0" smtClean="0"/>
              <a:t>Compilation of data</a:t>
            </a:r>
          </a:p>
          <a:p>
            <a:r>
              <a:rPr lang="en-US" sz="2800" b="0" dirty="0" smtClean="0"/>
              <a:t>Other examples? </a:t>
            </a:r>
          </a:p>
        </p:txBody>
      </p:sp>
      <p:pic>
        <p:nvPicPr>
          <p:cNvPr id="179203" name="Picture 7" descr="Confuse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752600"/>
            <a:ext cx="27051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315200" y="6248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6518847-053A-40CF-90F6-FAD5711EC988}" type="slidenum">
              <a:rPr lang="en-US">
                <a:solidFill>
                  <a:schemeClr val="bg2"/>
                </a:solidFill>
              </a:rPr>
              <a:t>4</a:t>
            </a:fld>
            <a:endParaRPr lang="en-US" dirty="0" err="1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0373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 Spill Occurs</a:t>
            </a:r>
          </a:p>
        </p:txBody>
      </p:sp>
      <p:sp>
        <p:nvSpPr>
          <p:cNvPr id="181249" name="Content Placeholder 2"/>
          <p:cNvSpPr>
            <a:spLocks noGrp="1"/>
          </p:cNvSpPr>
          <p:nvPr>
            <p:ph idx="1"/>
          </p:nvPr>
        </p:nvSpPr>
        <p:spPr>
          <a:xfrm>
            <a:off x="461963" y="1354592"/>
            <a:ext cx="8224837" cy="3447098"/>
          </a:xfrm>
        </p:spPr>
        <p:txBody>
          <a:bodyPr/>
          <a:lstStyle/>
          <a:p>
            <a:pPr marL="336550" lvl="1" indent="0">
              <a:buNone/>
            </a:pPr>
            <a:r>
              <a:rPr lang="en-US" sz="2800" b="0" dirty="0" smtClean="0"/>
              <a:t>All personnel involved should</a:t>
            </a:r>
          </a:p>
          <a:p>
            <a:pPr lvl="1"/>
            <a:r>
              <a:rPr lang="en-US" sz="2800" b="0" dirty="0" smtClean="0"/>
              <a:t>Immediately open lines of communication </a:t>
            </a:r>
          </a:p>
          <a:p>
            <a:pPr lvl="1"/>
            <a:r>
              <a:rPr lang="en-US" sz="2800" b="0" dirty="0" smtClean="0"/>
              <a:t>Participate in, and support, response efforts</a:t>
            </a:r>
          </a:p>
          <a:p>
            <a:pPr lvl="1"/>
            <a:r>
              <a:rPr lang="en-US" sz="2800" b="0" dirty="0"/>
              <a:t>N</a:t>
            </a:r>
            <a:r>
              <a:rPr lang="en-US" sz="2800" b="0" dirty="0" smtClean="0"/>
              <a:t>ot delete data until instructed to do so</a:t>
            </a:r>
          </a:p>
          <a:p>
            <a:pPr lvl="1"/>
            <a:r>
              <a:rPr lang="en-US" sz="2800" b="0" dirty="0" smtClean="0"/>
              <a:t>Assess risk and follow data owner (customer) guidelines and/or approved procedures</a:t>
            </a:r>
          </a:p>
          <a:p>
            <a:pPr lvl="1"/>
            <a:r>
              <a:rPr lang="en-US" sz="2800" b="0" dirty="0" smtClean="0"/>
              <a:t>Assign cleared people to assist with cleanup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1671" y="6400800"/>
            <a:ext cx="492231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1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/>
                </a:solidFill>
                <a:latin typeface="+mj-lt"/>
              </a:rPr>
              <a:t>Ref: </a:t>
            </a:r>
            <a:r>
              <a:rPr lang="en-US" sz="1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/>
                </a:solidFill>
                <a:latin typeface="+mj-lt"/>
              </a:rPr>
              <a:t>DSS ISFO </a:t>
            </a:r>
            <a:r>
              <a:rPr lang="en-US" sz="1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/>
                </a:solidFill>
                <a:latin typeface="+mj-lt"/>
              </a:rPr>
              <a:t>Process Man Rev </a:t>
            </a:r>
            <a:r>
              <a:rPr lang="en-US" sz="1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/>
                </a:solidFill>
                <a:latin typeface="+mj-lt"/>
              </a:rPr>
              <a:t>3.2  4.5.5 (p. 47)</a:t>
            </a:r>
            <a:endParaRPr lang="en-US" sz="1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2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15200" y="6248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EE292D7-1FB4-4074-933B-41690CD87551}" type="slidenum">
              <a:rPr lang="en-US" smtClean="0">
                <a:solidFill>
                  <a:schemeClr val="bg2"/>
                </a:solidFill>
              </a:rPr>
              <a:t>5</a:t>
            </a:fld>
            <a:endParaRPr lang="en-US" dirty="0" err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ISSM/ISSO Responsibilities</a:t>
            </a:r>
          </a:p>
        </p:txBody>
      </p:sp>
      <p:sp>
        <p:nvSpPr>
          <p:cNvPr id="183298" name="Content Placeholder 2"/>
          <p:cNvSpPr>
            <a:spLocks noGrp="1"/>
          </p:cNvSpPr>
          <p:nvPr>
            <p:ph idx="1"/>
          </p:nvPr>
        </p:nvSpPr>
        <p:spPr>
          <a:xfrm>
            <a:off x="461963" y="1354592"/>
            <a:ext cx="8224837" cy="4739759"/>
          </a:xfrm>
        </p:spPr>
        <p:txBody>
          <a:bodyPr/>
          <a:lstStyle/>
          <a:p>
            <a:pPr lvl="1"/>
            <a:r>
              <a:rPr lang="en-US" sz="2800" b="0" dirty="0" smtClean="0"/>
              <a:t>Assess extent of spill and plan cleanup actions</a:t>
            </a:r>
          </a:p>
          <a:p>
            <a:pPr lvl="1"/>
            <a:r>
              <a:rPr lang="en-US" sz="2800" b="0" dirty="0" smtClean="0"/>
              <a:t>Isolate the spill to prevent contamination spread</a:t>
            </a:r>
          </a:p>
          <a:p>
            <a:pPr lvl="1"/>
            <a:r>
              <a:rPr lang="en-US" sz="2800" b="0" dirty="0" smtClean="0"/>
              <a:t>Confiscate and protect affected PEDs</a:t>
            </a:r>
          </a:p>
          <a:p>
            <a:pPr lvl="1"/>
            <a:r>
              <a:rPr lang="en-US" sz="2800" b="0" dirty="0" smtClean="0"/>
              <a:t>Ensure personnel with appropriate clearance conduct spill cleanup</a:t>
            </a:r>
          </a:p>
          <a:p>
            <a:pPr lvl="1"/>
            <a:r>
              <a:rPr lang="en-US" sz="2800" b="0" dirty="0" smtClean="0"/>
              <a:t>Contact GCA for spill clean up guidance and/or to obtain concurrence with contractors’ existing procedures </a:t>
            </a:r>
          </a:p>
          <a:p>
            <a:pPr lvl="1"/>
            <a:r>
              <a:rPr lang="en-US" sz="2800" b="0" dirty="0" smtClean="0"/>
              <a:t>Report findings and description of cleanup actions through the FSO</a:t>
            </a:r>
          </a:p>
        </p:txBody>
      </p:sp>
      <p:sp>
        <p:nvSpPr>
          <p:cNvPr id="4" name="Rectangle 3"/>
          <p:cNvSpPr/>
          <p:nvPr/>
        </p:nvSpPr>
        <p:spPr>
          <a:xfrm>
            <a:off x="4340384" y="6458343"/>
            <a:ext cx="342959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/>
                </a:solidFill>
              </a:rPr>
              <a:t>Ref: DSS ISFO Process Man Rev 3.2  4.5.5 (p</a:t>
            </a:r>
            <a:r>
              <a:rPr lang="en-US" sz="1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/>
                </a:solidFill>
              </a:rPr>
              <a:t>. 47</a:t>
            </a:r>
            <a:r>
              <a:rPr lang="en-US" sz="1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77200" y="624159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6E66309-9101-45C3-B0A7-26D797D3987A}" type="slidenum">
              <a:rPr lang="en-US">
                <a:solidFill>
                  <a:schemeClr val="bg2"/>
                </a:solidFill>
              </a:rPr>
              <a:t>6</a:t>
            </a:fld>
            <a:endParaRPr lang="en-US" dirty="0" err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FSO Responsibilities</a:t>
            </a:r>
          </a:p>
        </p:txBody>
      </p:sp>
      <p:sp>
        <p:nvSpPr>
          <p:cNvPr id="182274" name="Content Placeholder 2"/>
          <p:cNvSpPr>
            <a:spLocks noGrp="1"/>
          </p:cNvSpPr>
          <p:nvPr>
            <p:ph idx="1"/>
          </p:nvPr>
        </p:nvSpPr>
        <p:spPr>
          <a:xfrm>
            <a:off x="461963" y="1354592"/>
            <a:ext cx="8224837" cy="4161139"/>
          </a:xfrm>
        </p:spPr>
        <p:txBody>
          <a:bodyPr/>
          <a:lstStyle/>
          <a:p>
            <a:pPr lvl="1"/>
            <a:r>
              <a:rPr lang="en-US" sz="2800" b="0" dirty="0" smtClean="0"/>
              <a:t>Notify government agencies as required</a:t>
            </a:r>
          </a:p>
          <a:p>
            <a:pPr lvl="1"/>
            <a:r>
              <a:rPr lang="en-US" sz="2800" b="0" dirty="0" smtClean="0"/>
              <a:t>Determine the classification level of data </a:t>
            </a:r>
          </a:p>
          <a:p>
            <a:pPr lvl="1"/>
            <a:r>
              <a:rPr lang="en-US" sz="2800" b="0" dirty="0" smtClean="0"/>
              <a:t>Identify individuals and communication channels involved in the spill</a:t>
            </a:r>
          </a:p>
          <a:p>
            <a:pPr lvl="1"/>
            <a:r>
              <a:rPr lang="en-US" sz="2800" b="0" dirty="0" smtClean="0"/>
              <a:t>Act as incident lead for multi-site spills originating from local facility</a:t>
            </a:r>
          </a:p>
          <a:p>
            <a:pPr lvl="1"/>
            <a:r>
              <a:rPr lang="en-US" sz="2800" b="0" dirty="0" smtClean="0"/>
              <a:t>Other actions depending upon situation and guidance received</a:t>
            </a:r>
          </a:p>
          <a:p>
            <a:pPr lvl="1"/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4191000" y="6395257"/>
            <a:ext cx="342959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/>
                </a:solidFill>
              </a:rPr>
              <a:t>Ref: DSS ISFO Process Man Rev 3.2  4.5.5 (p</a:t>
            </a:r>
            <a:r>
              <a:rPr lang="en-US" sz="1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/>
                </a:solidFill>
              </a:rPr>
              <a:t>. 47</a:t>
            </a:r>
            <a:r>
              <a:rPr lang="en-US" sz="1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77200" y="621059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3476E84-8088-419B-9B52-3CA52485AC4B}" type="slidenum">
              <a:rPr lang="en-US">
                <a:solidFill>
                  <a:schemeClr val="bg2"/>
                </a:solidFill>
              </a:rPr>
              <a:t>7</a:t>
            </a:fld>
            <a:endParaRPr lang="en-US" dirty="0" err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58200" cy="6858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Where to begin?</a:t>
            </a:r>
          </a:p>
        </p:txBody>
      </p:sp>
      <p:sp>
        <p:nvSpPr>
          <p:cNvPr id="1955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399" y="1219200"/>
            <a:ext cx="8206473" cy="2757678"/>
          </a:xfrm>
        </p:spPr>
        <p:txBody>
          <a:bodyPr/>
          <a:lstStyle/>
          <a:p>
            <a:r>
              <a:rPr lang="en-US" sz="3200" b="0" dirty="0" smtClean="0">
                <a:ea typeface="ＭＳ Ｐゴシック" pitchFamily="34" charset="-128"/>
              </a:rPr>
              <a:t>Determine scope of spill, classification level, and enough detail to make an initial report</a:t>
            </a:r>
          </a:p>
          <a:p>
            <a:r>
              <a:rPr lang="en-US" sz="3200" b="0" dirty="0" smtClean="0">
                <a:ea typeface="ＭＳ Ｐゴシック" pitchFamily="34" charset="-128"/>
              </a:rPr>
              <a:t>Assemble the (</a:t>
            </a:r>
            <a:r>
              <a:rPr lang="en-US" sz="3200" b="0" i="1" dirty="0" smtClean="0">
                <a:ea typeface="ＭＳ Ｐゴシック" pitchFamily="34" charset="-128"/>
              </a:rPr>
              <a:t>cleared</a:t>
            </a:r>
            <a:r>
              <a:rPr lang="en-US" sz="3200" b="0" dirty="0" smtClean="0">
                <a:ea typeface="ＭＳ Ｐゴシック" pitchFamily="34" charset="-128"/>
              </a:rPr>
              <a:t>) response team</a:t>
            </a:r>
          </a:p>
          <a:p>
            <a:r>
              <a:rPr lang="en-US" sz="3200" b="0" dirty="0" smtClean="0">
                <a:ea typeface="ＭＳ Ｐゴシック" pitchFamily="34" charset="-128"/>
              </a:rPr>
              <a:t>Protect all contaminated equipment</a:t>
            </a:r>
          </a:p>
          <a:p>
            <a:r>
              <a:rPr lang="en-US" sz="3200" b="0" dirty="0" smtClean="0">
                <a:ea typeface="ＭＳ Ｐゴシック" pitchFamily="34" charset="-128"/>
              </a:rPr>
              <a:t>Prevent access by unauthorized personnel </a:t>
            </a:r>
          </a:p>
        </p:txBody>
      </p:sp>
      <p:pic>
        <p:nvPicPr>
          <p:cNvPr id="195587" name="Picture 4" descr="A-Team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114800"/>
            <a:ext cx="2948673" cy="233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28A0DA-4620-4EF1-8790-BBA0DAA6038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Loss, Compromise, or Suspected Compromise</a:t>
            </a:r>
          </a:p>
        </p:txBody>
      </p:sp>
      <p:sp>
        <p:nvSpPr>
          <p:cNvPr id="190466" name="Rectangle 3"/>
          <p:cNvSpPr>
            <a:spLocks noGrp="1" noChangeArrowheads="1"/>
          </p:cNvSpPr>
          <p:nvPr>
            <p:ph idx="1"/>
          </p:nvPr>
        </p:nvSpPr>
        <p:spPr>
          <a:xfrm>
            <a:off x="491146" y="2133600"/>
            <a:ext cx="8224837" cy="3360920"/>
          </a:xfrm>
        </p:spPr>
        <p:txBody>
          <a:bodyPr/>
          <a:lstStyle/>
          <a:p>
            <a:r>
              <a:rPr lang="en-US" sz="2800" b="0" dirty="0" smtClean="0"/>
              <a:t>Loss: material can’t be located within a reasonable period of time</a:t>
            </a:r>
          </a:p>
          <a:p>
            <a:endParaRPr lang="en-US" sz="2800" b="0" dirty="0" smtClean="0"/>
          </a:p>
          <a:p>
            <a:r>
              <a:rPr lang="en-US" sz="2800" b="0" dirty="0" smtClean="0"/>
              <a:t>Compromise: disclosure to unauthorized person(s) </a:t>
            </a:r>
          </a:p>
          <a:p>
            <a:endParaRPr lang="en-US" sz="2800" b="0" dirty="0" smtClean="0"/>
          </a:p>
          <a:p>
            <a:r>
              <a:rPr lang="en-US" sz="2800" b="0" dirty="0" smtClean="0"/>
              <a:t>Suspected compromise: disclosure can’t reasonably be precluded or ruled out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15200" y="6248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C462479E-52A0-4832-AFE4-8610BE8FAC80}" type="slidenum">
              <a:rPr lang="en-US">
                <a:solidFill>
                  <a:schemeClr val="bg2"/>
                </a:solidFill>
              </a:rPr>
              <a:t>9</a:t>
            </a:fld>
            <a:endParaRPr lang="en-US" dirty="0" err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Custom 28">
      <a:dk1>
        <a:srgbClr val="000000"/>
      </a:dk1>
      <a:lt1>
        <a:srgbClr val="000000"/>
      </a:lt1>
      <a:dk2>
        <a:srgbClr val="003399"/>
      </a:dk2>
      <a:lt2>
        <a:srgbClr val="FFFFFF"/>
      </a:lt2>
      <a:accent1>
        <a:srgbClr val="3366CC"/>
      </a:accent1>
      <a:accent2>
        <a:srgbClr val="6EB82D"/>
      </a:accent2>
      <a:accent3>
        <a:srgbClr val="E5642D"/>
      </a:accent3>
      <a:accent4>
        <a:srgbClr val="0097BE"/>
      </a:accent4>
      <a:accent5>
        <a:srgbClr val="9933FF"/>
      </a:accent5>
      <a:accent6>
        <a:srgbClr val="009945"/>
      </a:accent6>
      <a:hlink>
        <a:srgbClr val="92002B"/>
      </a:hlink>
      <a:folHlink>
        <a:srgbClr val="33CC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100000">
              <a:schemeClr val="accent1"/>
            </a:gs>
          </a:gsLst>
          <a:lin ang="5400000" scaled="1"/>
        </a:gradFill>
        <a:ln w="12700" cap="flat" cmpd="sng" algn="ctr">
          <a:solidFill>
            <a:srgbClr val="6699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rgbClr val="FAFD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100000">
              <a:schemeClr val="accent1"/>
            </a:gs>
          </a:gsLst>
          <a:lin ang="5400000" scaled="1"/>
        </a:gradFill>
        <a:ln w="12700" cap="flat" cmpd="sng" algn="ctr">
          <a:solidFill>
            <a:srgbClr val="6699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rgbClr val="FAFD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12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bg2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279F"/>
        </a:dk2>
        <a:lt2>
          <a:srgbClr val="FFFFFF"/>
        </a:lt2>
        <a:accent1>
          <a:srgbClr val="0000FF"/>
        </a:accent1>
        <a:accent2>
          <a:srgbClr val="00AE00"/>
        </a:accent2>
        <a:accent3>
          <a:srgbClr val="AAACCD"/>
        </a:accent3>
        <a:accent4>
          <a:srgbClr val="DADADA"/>
        </a:accent4>
        <a:accent5>
          <a:srgbClr val="AAAAFF"/>
        </a:accent5>
        <a:accent6>
          <a:srgbClr val="009D00"/>
        </a:accent6>
        <a:hlink>
          <a:srgbClr val="9933FF"/>
        </a:hlink>
        <a:folHlink>
          <a:srgbClr val="3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279F"/>
        </a:dk2>
        <a:lt2>
          <a:srgbClr val="FFFFFF"/>
        </a:lt2>
        <a:accent1>
          <a:srgbClr val="6699FF"/>
        </a:accent1>
        <a:accent2>
          <a:srgbClr val="00AE00"/>
        </a:accent2>
        <a:accent3>
          <a:srgbClr val="AAACCD"/>
        </a:accent3>
        <a:accent4>
          <a:srgbClr val="DADADA"/>
        </a:accent4>
        <a:accent5>
          <a:srgbClr val="B8CAFF"/>
        </a:accent5>
        <a:accent6>
          <a:srgbClr val="009D00"/>
        </a:accent6>
        <a:hlink>
          <a:srgbClr val="9933FF"/>
        </a:hlink>
        <a:folHlink>
          <a:srgbClr val="33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15748</TotalTime>
  <Words>1209</Words>
  <Application>Microsoft Office PowerPoint</Application>
  <PresentationFormat>On-screen Show (4:3)</PresentationFormat>
  <Paragraphs>214</Paragraphs>
  <Slides>22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Theme1</vt:lpstr>
      <vt:lpstr>Managing a “Data Spill”</vt:lpstr>
      <vt:lpstr>Objectives</vt:lpstr>
      <vt:lpstr>What is a Classified Data Spill?</vt:lpstr>
      <vt:lpstr>Some Common Causes of Spills</vt:lpstr>
      <vt:lpstr>When a Spill Occurs</vt:lpstr>
      <vt:lpstr>ISSM/ISSO Responsibilities</vt:lpstr>
      <vt:lpstr>FSO Responsibilities</vt:lpstr>
      <vt:lpstr>Where to begin?</vt:lpstr>
      <vt:lpstr>Loss, Compromise, or Suspected Compromise</vt:lpstr>
      <vt:lpstr>Preliminary Inquiry</vt:lpstr>
      <vt:lpstr>Initial Report</vt:lpstr>
      <vt:lpstr>Requirements</vt:lpstr>
      <vt:lpstr>What to expect from DSS</vt:lpstr>
      <vt:lpstr>Incident Response Plans       </vt:lpstr>
      <vt:lpstr>Utilize Available Checklists</vt:lpstr>
      <vt:lpstr>Many Spills Involve Email</vt:lpstr>
      <vt:lpstr>Other Information to Consider</vt:lpstr>
      <vt:lpstr>Preparing to Clean Up the Spill</vt:lpstr>
      <vt:lpstr>Cleaning Up the Spill</vt:lpstr>
      <vt:lpstr>Prepare the Final Report </vt:lpstr>
      <vt:lpstr>Sample Administrative Inquiry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Manage a Contamination Incident</dc:title>
  <dc:creator>Walls, Nikki</dc:creator>
  <cp:lastModifiedBy>Office of Research</cp:lastModifiedBy>
  <cp:revision>421</cp:revision>
  <cp:lastPrinted>2003-03-13T14:19:22Z</cp:lastPrinted>
  <dcterms:created xsi:type="dcterms:W3CDTF">2003-03-11T15:55:19Z</dcterms:created>
  <dcterms:modified xsi:type="dcterms:W3CDTF">2015-10-09T19:27:57Z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IPHeaderWording">
    <vt:lpwstr/>
  </property>
  <property fmtid="{D5CDD505-2E9C-101B-9397-08002B2CF9AE}" pid="3" name="SIPLevel">
    <vt:lpwstr>0</vt:lpwstr>
  </property>
  <property fmtid="{D5CDD505-2E9C-101B-9397-08002B2CF9AE}" pid="4" name="Document Author">
    <vt:lpwstr>ACCT03\pippinn</vt:lpwstr>
  </property>
  <property fmtid="{D5CDD505-2E9C-101B-9397-08002B2CF9AE}" pid="5" name="Document Sensitivity">
    <vt:lpwstr>1</vt:lpwstr>
  </property>
  <property fmtid="{D5CDD505-2E9C-101B-9397-08002B2CF9AE}" pid="6" name="ThirdParty">
    <vt:lpwstr/>
  </property>
  <property fmtid="{D5CDD505-2E9C-101B-9397-08002B2CF9AE}" pid="7" name="OCI Restriction">
    <vt:bool>false</vt:bool>
  </property>
  <property fmtid="{D5CDD505-2E9C-101B-9397-08002B2CF9AE}" pid="8" name="OCI Additional Info">
    <vt:lpwstr/>
  </property>
  <property fmtid="{D5CDD505-2E9C-101B-9397-08002B2CF9AE}" pid="9" name="Allow Header Overwrite">
    <vt:bool>true</vt:bool>
  </property>
  <property fmtid="{D5CDD505-2E9C-101B-9397-08002B2CF9AE}" pid="10" name="Allow Footer Overwrite">
    <vt:bool>true</vt:bool>
  </property>
  <property fmtid="{D5CDD505-2E9C-101B-9397-08002B2CF9AE}" pid="11" name="Multiple Selected">
    <vt:lpwstr>-1</vt:lpwstr>
  </property>
  <property fmtid="{D5CDD505-2E9C-101B-9397-08002B2CF9AE}" pid="12" name="SIPLongWording">
    <vt:lpwstr/>
  </property>
  <property fmtid="{D5CDD505-2E9C-101B-9397-08002B2CF9AE}" pid="13" name="checkedProgramsCount">
    <vt:i4>0</vt:i4>
  </property>
  <property fmtid="{D5CDD505-2E9C-101B-9397-08002B2CF9AE}" pid="14" name="ExpCountry">
    <vt:lpwstr/>
  </property>
</Properties>
</file>